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88" r:id="rId6"/>
    <p:sldId id="295" r:id="rId7"/>
    <p:sldId id="276" r:id="rId8"/>
    <p:sldId id="277" r:id="rId9"/>
    <p:sldId id="290" r:id="rId10"/>
    <p:sldId id="291" r:id="rId11"/>
    <p:sldId id="292" r:id="rId12"/>
    <p:sldId id="293" r:id="rId13"/>
    <p:sldId id="294" r:id="rId14"/>
    <p:sldId id="289" r:id="rId15"/>
    <p:sldId id="296" r:id="rId16"/>
    <p:sldId id="303" r:id="rId17"/>
    <p:sldId id="297" r:id="rId18"/>
    <p:sldId id="301" r:id="rId19"/>
    <p:sldId id="302" r:id="rId20"/>
    <p:sldId id="298" r:id="rId21"/>
    <p:sldId id="300" r:id="rId22"/>
    <p:sldId id="282"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rthi RS" initials="KR" lastIdx="2" clrIdx="0">
    <p:extLst>
      <p:ext uri="{19B8F6BF-5375-455C-9EA6-DF929625EA0E}">
        <p15:presenceInfo xmlns:p15="http://schemas.microsoft.com/office/powerpoint/2012/main" userId="17d968c22c9bcc1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p:scale>
          <a:sx n="82" d="100"/>
          <a:sy n="82" d="100"/>
        </p:scale>
        <p:origin x="48" y="110"/>
      </p:cViewPr>
      <p:guideLst>
        <p:guide orient="horz" pos="2328"/>
        <p:guide pos="3864"/>
        <p:guide pos="7512"/>
        <p:guide pos="144"/>
        <p:guide orient="horz" pos="624"/>
        <p:guide orient="horz" pos="4056"/>
      </p:guideLst>
    </p:cSldViewPr>
  </p:slideViewPr>
  <p:notesTextViewPr>
    <p:cViewPr>
      <p:scale>
        <a:sx n="1" d="1"/>
        <a:sy n="1" d="1"/>
      </p:scale>
      <p:origin x="0" y="0"/>
    </p:cViewPr>
  </p:notesTextViewPr>
  <p:sorterViewPr>
    <p:cViewPr>
      <p:scale>
        <a:sx n="100" d="100"/>
        <a:sy n="100" d="100"/>
      </p:scale>
      <p:origin x="0" y="-1843"/>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404962-F1F0-418F-A1CF-38A0DD00F981}"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95A1D174-0D9E-4310-BDCD-E26376439FD3}">
      <dgm:prSet phldrT="[Text]"/>
      <dgm:spPr/>
      <dgm:t>
        <a:bodyPr/>
        <a:lstStyle/>
        <a:p>
          <a:r>
            <a:rPr lang="en-US" b="1" dirty="0">
              <a:solidFill>
                <a:schemeClr val="bg1"/>
              </a:solidFill>
            </a:rPr>
            <a:t>Import data</a:t>
          </a:r>
          <a:endParaRPr lang="en-IN" b="1" dirty="0">
            <a:solidFill>
              <a:schemeClr val="bg1"/>
            </a:solidFill>
          </a:endParaRPr>
        </a:p>
      </dgm:t>
    </dgm:pt>
    <dgm:pt modelId="{E711775A-08BA-4A30-A7DB-B9D38F696BCE}" type="parTrans" cxnId="{D70E1859-A5D1-4083-93AB-06A846CE9763}">
      <dgm:prSet/>
      <dgm:spPr/>
      <dgm:t>
        <a:bodyPr/>
        <a:lstStyle/>
        <a:p>
          <a:endParaRPr lang="en-IN"/>
        </a:p>
      </dgm:t>
    </dgm:pt>
    <dgm:pt modelId="{A5DB2579-D320-43A4-927D-E678F56C11B9}" type="sibTrans" cxnId="{D70E1859-A5D1-4083-93AB-06A846CE9763}">
      <dgm:prSet/>
      <dgm:spPr/>
      <dgm:t>
        <a:bodyPr/>
        <a:lstStyle/>
        <a:p>
          <a:endParaRPr lang="en-IN"/>
        </a:p>
      </dgm:t>
    </dgm:pt>
    <dgm:pt modelId="{8415AE9C-D94B-4B03-920B-C0195C940F76}">
      <dgm:prSet phldrT="[Text]"/>
      <dgm:spPr/>
      <dgm:t>
        <a:bodyPr/>
        <a:lstStyle/>
        <a:p>
          <a:r>
            <a:rPr lang="en-US" b="1" dirty="0">
              <a:solidFill>
                <a:schemeClr val="bg1"/>
              </a:solidFill>
            </a:rPr>
            <a:t>Merge data sets</a:t>
          </a:r>
          <a:endParaRPr lang="en-IN" b="1" dirty="0">
            <a:solidFill>
              <a:schemeClr val="bg1"/>
            </a:solidFill>
          </a:endParaRPr>
        </a:p>
      </dgm:t>
    </dgm:pt>
    <dgm:pt modelId="{7A71E2FC-674F-4405-99D7-808B3F7FB359}" type="parTrans" cxnId="{4B8DB670-B645-4847-83A7-6095B28BACFF}">
      <dgm:prSet/>
      <dgm:spPr/>
      <dgm:t>
        <a:bodyPr/>
        <a:lstStyle/>
        <a:p>
          <a:endParaRPr lang="en-IN"/>
        </a:p>
      </dgm:t>
    </dgm:pt>
    <dgm:pt modelId="{33B446EC-5B30-4ED9-9D71-DEA72A566784}" type="sibTrans" cxnId="{4B8DB670-B645-4847-83A7-6095B28BACFF}">
      <dgm:prSet/>
      <dgm:spPr/>
      <dgm:t>
        <a:bodyPr/>
        <a:lstStyle/>
        <a:p>
          <a:endParaRPr lang="en-IN"/>
        </a:p>
      </dgm:t>
    </dgm:pt>
    <dgm:pt modelId="{CE233A1C-045E-4474-9EE0-5528BB879A8F}">
      <dgm:prSet phldrT="[Text]"/>
      <dgm:spPr/>
      <dgm:t>
        <a:bodyPr/>
        <a:lstStyle/>
        <a:p>
          <a:r>
            <a:rPr lang="en-US" b="1" dirty="0">
              <a:solidFill>
                <a:schemeClr val="bg1"/>
              </a:solidFill>
            </a:rPr>
            <a:t>Rebuild missing data</a:t>
          </a:r>
          <a:endParaRPr lang="en-IN" b="1" dirty="0">
            <a:solidFill>
              <a:schemeClr val="bg1"/>
            </a:solidFill>
          </a:endParaRPr>
        </a:p>
      </dgm:t>
    </dgm:pt>
    <dgm:pt modelId="{D2E3BC1B-0CD7-41DA-8473-F3B8C9899512}" type="parTrans" cxnId="{5ED9C2FD-F70C-46DD-A614-38BF36F3F1D0}">
      <dgm:prSet/>
      <dgm:spPr/>
      <dgm:t>
        <a:bodyPr/>
        <a:lstStyle/>
        <a:p>
          <a:endParaRPr lang="en-IN"/>
        </a:p>
      </dgm:t>
    </dgm:pt>
    <dgm:pt modelId="{980530DB-570F-43BD-9197-01E8E7A082B9}" type="sibTrans" cxnId="{5ED9C2FD-F70C-46DD-A614-38BF36F3F1D0}">
      <dgm:prSet/>
      <dgm:spPr/>
      <dgm:t>
        <a:bodyPr/>
        <a:lstStyle/>
        <a:p>
          <a:endParaRPr lang="en-IN"/>
        </a:p>
      </dgm:t>
    </dgm:pt>
    <dgm:pt modelId="{B6EB3B50-06D7-4DDF-B9D4-EA90A3603DD5}">
      <dgm:prSet phldrT="[Text]"/>
      <dgm:spPr/>
      <dgm:t>
        <a:bodyPr/>
        <a:lstStyle/>
        <a:p>
          <a:r>
            <a:rPr lang="en-US" b="1" dirty="0">
              <a:solidFill>
                <a:schemeClr val="bg1"/>
              </a:solidFill>
            </a:rPr>
            <a:t>Standardize data</a:t>
          </a:r>
          <a:endParaRPr lang="en-IN" b="1" dirty="0">
            <a:solidFill>
              <a:schemeClr val="bg1"/>
            </a:solidFill>
          </a:endParaRPr>
        </a:p>
      </dgm:t>
    </dgm:pt>
    <dgm:pt modelId="{801069C2-84EC-4687-9658-F967A6879D39}" type="parTrans" cxnId="{AA0DD9CA-E0D7-4B52-B132-070C0EDB204B}">
      <dgm:prSet/>
      <dgm:spPr/>
      <dgm:t>
        <a:bodyPr/>
        <a:lstStyle/>
        <a:p>
          <a:endParaRPr lang="en-IN"/>
        </a:p>
      </dgm:t>
    </dgm:pt>
    <dgm:pt modelId="{94B69164-0164-4618-9BB1-C7DED526D31F}" type="sibTrans" cxnId="{AA0DD9CA-E0D7-4B52-B132-070C0EDB204B}">
      <dgm:prSet/>
      <dgm:spPr/>
      <dgm:t>
        <a:bodyPr/>
        <a:lstStyle/>
        <a:p>
          <a:endParaRPr lang="en-IN"/>
        </a:p>
      </dgm:t>
    </dgm:pt>
    <dgm:pt modelId="{B93CAD50-AACF-4DE5-B407-76A88C2BECA4}">
      <dgm:prSet phldrT="[Text]"/>
      <dgm:spPr/>
      <dgm:t>
        <a:bodyPr/>
        <a:lstStyle/>
        <a:p>
          <a:r>
            <a:rPr lang="en-US" b="1" dirty="0" err="1">
              <a:solidFill>
                <a:schemeClr val="bg1"/>
              </a:solidFill>
            </a:rPr>
            <a:t>Normalise</a:t>
          </a:r>
          <a:r>
            <a:rPr lang="en-US" b="1" dirty="0">
              <a:solidFill>
                <a:schemeClr val="bg1"/>
              </a:solidFill>
            </a:rPr>
            <a:t> data</a:t>
          </a:r>
          <a:endParaRPr lang="en-IN" b="1" dirty="0">
            <a:solidFill>
              <a:schemeClr val="bg1"/>
            </a:solidFill>
          </a:endParaRPr>
        </a:p>
      </dgm:t>
    </dgm:pt>
    <dgm:pt modelId="{7892F10F-3DC6-4BB3-9787-4EE2E7A195F1}" type="parTrans" cxnId="{B1A7BBB1-331C-4032-A789-B49E5675A3A4}">
      <dgm:prSet/>
      <dgm:spPr/>
      <dgm:t>
        <a:bodyPr/>
        <a:lstStyle/>
        <a:p>
          <a:endParaRPr lang="en-IN"/>
        </a:p>
      </dgm:t>
    </dgm:pt>
    <dgm:pt modelId="{4A61E935-D993-43D2-A7B8-995BA996374B}" type="sibTrans" cxnId="{B1A7BBB1-331C-4032-A789-B49E5675A3A4}">
      <dgm:prSet/>
      <dgm:spPr/>
      <dgm:t>
        <a:bodyPr/>
        <a:lstStyle/>
        <a:p>
          <a:endParaRPr lang="en-IN"/>
        </a:p>
      </dgm:t>
    </dgm:pt>
    <dgm:pt modelId="{02FED3E9-4531-464A-9EA9-99E86884B8CA}">
      <dgm:prSet phldrT="[Text]"/>
      <dgm:spPr/>
      <dgm:t>
        <a:bodyPr/>
        <a:lstStyle/>
        <a:p>
          <a:r>
            <a:rPr lang="en-US" b="1" dirty="0">
              <a:solidFill>
                <a:schemeClr val="bg1"/>
              </a:solidFill>
            </a:rPr>
            <a:t>Export data</a:t>
          </a:r>
          <a:endParaRPr lang="en-IN" b="1" dirty="0">
            <a:solidFill>
              <a:schemeClr val="bg1"/>
            </a:solidFill>
          </a:endParaRPr>
        </a:p>
      </dgm:t>
    </dgm:pt>
    <dgm:pt modelId="{A3EA27EB-3687-400A-872A-55D668B04D74}" type="parTrans" cxnId="{6941A468-6390-4A8B-87E4-6094D6C32BD0}">
      <dgm:prSet/>
      <dgm:spPr/>
      <dgm:t>
        <a:bodyPr/>
        <a:lstStyle/>
        <a:p>
          <a:endParaRPr lang="en-IN"/>
        </a:p>
      </dgm:t>
    </dgm:pt>
    <dgm:pt modelId="{C13D5E9A-34E6-4541-9CA8-F7ADA083017B}" type="sibTrans" cxnId="{6941A468-6390-4A8B-87E4-6094D6C32BD0}">
      <dgm:prSet/>
      <dgm:spPr/>
      <dgm:t>
        <a:bodyPr/>
        <a:lstStyle/>
        <a:p>
          <a:endParaRPr lang="en-IN"/>
        </a:p>
      </dgm:t>
    </dgm:pt>
    <dgm:pt modelId="{080B2A44-2E4D-41FB-A23F-C252C43E9246}">
      <dgm:prSet phldrT="[Text]"/>
      <dgm:spPr/>
      <dgm:t>
        <a:bodyPr/>
        <a:lstStyle/>
        <a:p>
          <a:r>
            <a:rPr lang="en-US" b="1" dirty="0">
              <a:solidFill>
                <a:schemeClr val="bg1"/>
              </a:solidFill>
            </a:rPr>
            <a:t>De-duplicate data</a:t>
          </a:r>
          <a:endParaRPr lang="en-IN" b="1" dirty="0">
            <a:solidFill>
              <a:schemeClr val="bg1"/>
            </a:solidFill>
          </a:endParaRPr>
        </a:p>
      </dgm:t>
    </dgm:pt>
    <dgm:pt modelId="{8C3463D5-A083-4D49-8FA3-B5554082FF88}" type="parTrans" cxnId="{0CE11070-6873-4869-8119-FC66A1124950}">
      <dgm:prSet/>
      <dgm:spPr/>
      <dgm:t>
        <a:bodyPr/>
        <a:lstStyle/>
        <a:p>
          <a:endParaRPr lang="en-IN"/>
        </a:p>
      </dgm:t>
    </dgm:pt>
    <dgm:pt modelId="{E4881344-072F-47C4-A0C0-178B77615BC2}" type="sibTrans" cxnId="{0CE11070-6873-4869-8119-FC66A1124950}">
      <dgm:prSet/>
      <dgm:spPr/>
      <dgm:t>
        <a:bodyPr/>
        <a:lstStyle/>
        <a:p>
          <a:endParaRPr lang="en-IN"/>
        </a:p>
      </dgm:t>
    </dgm:pt>
    <dgm:pt modelId="{83CF8A5E-B809-467C-A1D6-ADB2CAFEAB9E}">
      <dgm:prSet phldrT="[Text]"/>
      <dgm:spPr/>
      <dgm:t>
        <a:bodyPr/>
        <a:lstStyle/>
        <a:p>
          <a:r>
            <a:rPr lang="en-US" b="1" dirty="0">
              <a:solidFill>
                <a:schemeClr val="bg1"/>
              </a:solidFill>
            </a:rPr>
            <a:t>Verify and enrich data</a:t>
          </a:r>
          <a:endParaRPr lang="en-IN" b="1" dirty="0">
            <a:solidFill>
              <a:schemeClr val="bg1"/>
            </a:solidFill>
          </a:endParaRPr>
        </a:p>
      </dgm:t>
    </dgm:pt>
    <dgm:pt modelId="{B03DC2FF-DB23-473F-9F80-6B72D84F1EB8}" type="parTrans" cxnId="{2E2356CD-2E11-44A0-AFC6-9726D1EDCF42}">
      <dgm:prSet/>
      <dgm:spPr/>
      <dgm:t>
        <a:bodyPr/>
        <a:lstStyle/>
        <a:p>
          <a:endParaRPr lang="en-IN"/>
        </a:p>
      </dgm:t>
    </dgm:pt>
    <dgm:pt modelId="{DA0324DF-A9D3-4DC0-87B6-F794953B8882}" type="sibTrans" cxnId="{2E2356CD-2E11-44A0-AFC6-9726D1EDCF42}">
      <dgm:prSet/>
      <dgm:spPr/>
      <dgm:t>
        <a:bodyPr/>
        <a:lstStyle/>
        <a:p>
          <a:endParaRPr lang="en-IN"/>
        </a:p>
      </dgm:t>
    </dgm:pt>
    <dgm:pt modelId="{C63001CF-8960-4443-8D37-E58F4DEF9B6C}" type="pres">
      <dgm:prSet presAssocID="{E8404962-F1F0-418F-A1CF-38A0DD00F981}" presName="cycle" presStyleCnt="0">
        <dgm:presLayoutVars>
          <dgm:dir/>
          <dgm:resizeHandles val="exact"/>
        </dgm:presLayoutVars>
      </dgm:prSet>
      <dgm:spPr/>
    </dgm:pt>
    <dgm:pt modelId="{1CF9999E-614D-41F0-B4EA-06963582F291}" type="pres">
      <dgm:prSet presAssocID="{95A1D174-0D9E-4310-BDCD-E26376439FD3}" presName="node" presStyleLbl="node1" presStyleIdx="0" presStyleCnt="8">
        <dgm:presLayoutVars>
          <dgm:bulletEnabled val="1"/>
        </dgm:presLayoutVars>
      </dgm:prSet>
      <dgm:spPr/>
    </dgm:pt>
    <dgm:pt modelId="{CB662CE5-3018-4DEB-96E0-F210E10F2D07}" type="pres">
      <dgm:prSet presAssocID="{A5DB2579-D320-43A4-927D-E678F56C11B9}" presName="sibTrans" presStyleLbl="sibTrans2D1" presStyleIdx="0" presStyleCnt="8"/>
      <dgm:spPr/>
    </dgm:pt>
    <dgm:pt modelId="{C8ACDE48-49B4-4D54-A2F7-3FCD977CC0D5}" type="pres">
      <dgm:prSet presAssocID="{A5DB2579-D320-43A4-927D-E678F56C11B9}" presName="connectorText" presStyleLbl="sibTrans2D1" presStyleIdx="0" presStyleCnt="8"/>
      <dgm:spPr/>
    </dgm:pt>
    <dgm:pt modelId="{B113DC26-884B-4927-9D10-085698475253}" type="pres">
      <dgm:prSet presAssocID="{8415AE9C-D94B-4B03-920B-C0195C940F76}" presName="node" presStyleLbl="node1" presStyleIdx="1" presStyleCnt="8">
        <dgm:presLayoutVars>
          <dgm:bulletEnabled val="1"/>
        </dgm:presLayoutVars>
      </dgm:prSet>
      <dgm:spPr/>
    </dgm:pt>
    <dgm:pt modelId="{1D438C02-0F3C-4158-B44D-8698E917C7E3}" type="pres">
      <dgm:prSet presAssocID="{33B446EC-5B30-4ED9-9D71-DEA72A566784}" presName="sibTrans" presStyleLbl="sibTrans2D1" presStyleIdx="1" presStyleCnt="8"/>
      <dgm:spPr/>
    </dgm:pt>
    <dgm:pt modelId="{E325BD2C-81E7-47CA-BC96-7FFCD989D0B9}" type="pres">
      <dgm:prSet presAssocID="{33B446EC-5B30-4ED9-9D71-DEA72A566784}" presName="connectorText" presStyleLbl="sibTrans2D1" presStyleIdx="1" presStyleCnt="8"/>
      <dgm:spPr/>
    </dgm:pt>
    <dgm:pt modelId="{B4DD41A0-092A-4597-B127-4666C8FC898D}" type="pres">
      <dgm:prSet presAssocID="{CE233A1C-045E-4474-9EE0-5528BB879A8F}" presName="node" presStyleLbl="node1" presStyleIdx="2" presStyleCnt="8">
        <dgm:presLayoutVars>
          <dgm:bulletEnabled val="1"/>
        </dgm:presLayoutVars>
      </dgm:prSet>
      <dgm:spPr/>
    </dgm:pt>
    <dgm:pt modelId="{4DFE82CC-A7E4-4DAB-AB30-A9779A304A99}" type="pres">
      <dgm:prSet presAssocID="{980530DB-570F-43BD-9197-01E8E7A082B9}" presName="sibTrans" presStyleLbl="sibTrans2D1" presStyleIdx="2" presStyleCnt="8"/>
      <dgm:spPr/>
    </dgm:pt>
    <dgm:pt modelId="{90A8DA52-ABB7-46AF-A20E-771E0E83C527}" type="pres">
      <dgm:prSet presAssocID="{980530DB-570F-43BD-9197-01E8E7A082B9}" presName="connectorText" presStyleLbl="sibTrans2D1" presStyleIdx="2" presStyleCnt="8"/>
      <dgm:spPr/>
    </dgm:pt>
    <dgm:pt modelId="{B54C6200-D0C2-4F0D-8238-BD765D250943}" type="pres">
      <dgm:prSet presAssocID="{B6EB3B50-06D7-4DDF-B9D4-EA90A3603DD5}" presName="node" presStyleLbl="node1" presStyleIdx="3" presStyleCnt="8">
        <dgm:presLayoutVars>
          <dgm:bulletEnabled val="1"/>
        </dgm:presLayoutVars>
      </dgm:prSet>
      <dgm:spPr/>
    </dgm:pt>
    <dgm:pt modelId="{8892EC5B-F40D-41C7-A613-B31518DF4267}" type="pres">
      <dgm:prSet presAssocID="{94B69164-0164-4618-9BB1-C7DED526D31F}" presName="sibTrans" presStyleLbl="sibTrans2D1" presStyleIdx="3" presStyleCnt="8"/>
      <dgm:spPr/>
    </dgm:pt>
    <dgm:pt modelId="{F0178D43-CDF9-4C3B-8B09-7931E3FA299C}" type="pres">
      <dgm:prSet presAssocID="{94B69164-0164-4618-9BB1-C7DED526D31F}" presName="connectorText" presStyleLbl="sibTrans2D1" presStyleIdx="3" presStyleCnt="8"/>
      <dgm:spPr/>
    </dgm:pt>
    <dgm:pt modelId="{AFBB31BA-8A89-41F9-B216-01BE7F548AA9}" type="pres">
      <dgm:prSet presAssocID="{B93CAD50-AACF-4DE5-B407-76A88C2BECA4}" presName="node" presStyleLbl="node1" presStyleIdx="4" presStyleCnt="8">
        <dgm:presLayoutVars>
          <dgm:bulletEnabled val="1"/>
        </dgm:presLayoutVars>
      </dgm:prSet>
      <dgm:spPr/>
    </dgm:pt>
    <dgm:pt modelId="{422EB80D-1D99-4DE2-BAAE-ACE36ED8B210}" type="pres">
      <dgm:prSet presAssocID="{4A61E935-D993-43D2-A7B8-995BA996374B}" presName="sibTrans" presStyleLbl="sibTrans2D1" presStyleIdx="4" presStyleCnt="8"/>
      <dgm:spPr/>
    </dgm:pt>
    <dgm:pt modelId="{E785E95A-6B37-40F6-A0AB-F712BDC21AF3}" type="pres">
      <dgm:prSet presAssocID="{4A61E935-D993-43D2-A7B8-995BA996374B}" presName="connectorText" presStyleLbl="sibTrans2D1" presStyleIdx="4" presStyleCnt="8"/>
      <dgm:spPr/>
    </dgm:pt>
    <dgm:pt modelId="{C5A70BEC-8DAB-4F11-83BC-6AF0FE40B454}" type="pres">
      <dgm:prSet presAssocID="{080B2A44-2E4D-41FB-A23F-C252C43E9246}" presName="node" presStyleLbl="node1" presStyleIdx="5" presStyleCnt="8">
        <dgm:presLayoutVars>
          <dgm:bulletEnabled val="1"/>
        </dgm:presLayoutVars>
      </dgm:prSet>
      <dgm:spPr/>
    </dgm:pt>
    <dgm:pt modelId="{2B6C66EB-11DD-4D72-9404-BEF2BA3C3F7A}" type="pres">
      <dgm:prSet presAssocID="{E4881344-072F-47C4-A0C0-178B77615BC2}" presName="sibTrans" presStyleLbl="sibTrans2D1" presStyleIdx="5" presStyleCnt="8"/>
      <dgm:spPr/>
    </dgm:pt>
    <dgm:pt modelId="{B6F9812B-96AB-4CEB-B940-DEDE5B5DC40E}" type="pres">
      <dgm:prSet presAssocID="{E4881344-072F-47C4-A0C0-178B77615BC2}" presName="connectorText" presStyleLbl="sibTrans2D1" presStyleIdx="5" presStyleCnt="8"/>
      <dgm:spPr/>
    </dgm:pt>
    <dgm:pt modelId="{84A489B8-A47F-4E90-AF4F-BA5771AB4CC3}" type="pres">
      <dgm:prSet presAssocID="{83CF8A5E-B809-467C-A1D6-ADB2CAFEAB9E}" presName="node" presStyleLbl="node1" presStyleIdx="6" presStyleCnt="8">
        <dgm:presLayoutVars>
          <dgm:bulletEnabled val="1"/>
        </dgm:presLayoutVars>
      </dgm:prSet>
      <dgm:spPr/>
    </dgm:pt>
    <dgm:pt modelId="{C632C39C-8CF6-4E31-9A02-5CCEB3C5D48F}" type="pres">
      <dgm:prSet presAssocID="{DA0324DF-A9D3-4DC0-87B6-F794953B8882}" presName="sibTrans" presStyleLbl="sibTrans2D1" presStyleIdx="6" presStyleCnt="8"/>
      <dgm:spPr/>
    </dgm:pt>
    <dgm:pt modelId="{969F74D8-0DEE-431A-94F8-0E132E8ED7FD}" type="pres">
      <dgm:prSet presAssocID="{DA0324DF-A9D3-4DC0-87B6-F794953B8882}" presName="connectorText" presStyleLbl="sibTrans2D1" presStyleIdx="6" presStyleCnt="8"/>
      <dgm:spPr/>
    </dgm:pt>
    <dgm:pt modelId="{383FE587-580B-4F62-BB7A-80BB390A943C}" type="pres">
      <dgm:prSet presAssocID="{02FED3E9-4531-464A-9EA9-99E86884B8CA}" presName="node" presStyleLbl="node1" presStyleIdx="7" presStyleCnt="8">
        <dgm:presLayoutVars>
          <dgm:bulletEnabled val="1"/>
        </dgm:presLayoutVars>
      </dgm:prSet>
      <dgm:spPr/>
    </dgm:pt>
    <dgm:pt modelId="{5668DE3D-27FA-4BA2-B2C7-A9E9A1E5DA9D}" type="pres">
      <dgm:prSet presAssocID="{C13D5E9A-34E6-4541-9CA8-F7ADA083017B}" presName="sibTrans" presStyleLbl="sibTrans2D1" presStyleIdx="7" presStyleCnt="8"/>
      <dgm:spPr/>
    </dgm:pt>
    <dgm:pt modelId="{6C103F6B-E0B9-452A-88A8-903D5DE69B52}" type="pres">
      <dgm:prSet presAssocID="{C13D5E9A-34E6-4541-9CA8-F7ADA083017B}" presName="connectorText" presStyleLbl="sibTrans2D1" presStyleIdx="7" presStyleCnt="8"/>
      <dgm:spPr/>
    </dgm:pt>
  </dgm:ptLst>
  <dgm:cxnLst>
    <dgm:cxn modelId="{619DE206-ADCD-4C12-930A-4281953CD047}" type="presOf" srcId="{95A1D174-0D9E-4310-BDCD-E26376439FD3}" destId="{1CF9999E-614D-41F0-B4EA-06963582F291}" srcOrd="0" destOrd="0" presId="urn:microsoft.com/office/officeart/2005/8/layout/cycle2"/>
    <dgm:cxn modelId="{05F69F0D-CE5D-47FD-9A0D-697CE8A9E728}" type="presOf" srcId="{02FED3E9-4531-464A-9EA9-99E86884B8CA}" destId="{383FE587-580B-4F62-BB7A-80BB390A943C}" srcOrd="0" destOrd="0" presId="urn:microsoft.com/office/officeart/2005/8/layout/cycle2"/>
    <dgm:cxn modelId="{490DDA5E-3D1F-4858-BAB2-3A167ED61239}" type="presOf" srcId="{A5DB2579-D320-43A4-927D-E678F56C11B9}" destId="{CB662CE5-3018-4DEB-96E0-F210E10F2D07}" srcOrd="0" destOrd="0" presId="urn:microsoft.com/office/officeart/2005/8/layout/cycle2"/>
    <dgm:cxn modelId="{6941A468-6390-4A8B-87E4-6094D6C32BD0}" srcId="{E8404962-F1F0-418F-A1CF-38A0DD00F981}" destId="{02FED3E9-4531-464A-9EA9-99E86884B8CA}" srcOrd="7" destOrd="0" parTransId="{A3EA27EB-3687-400A-872A-55D668B04D74}" sibTransId="{C13D5E9A-34E6-4541-9CA8-F7ADA083017B}"/>
    <dgm:cxn modelId="{A41A7D4A-6C90-4FA2-B686-93338B6E06A6}" type="presOf" srcId="{DA0324DF-A9D3-4DC0-87B6-F794953B8882}" destId="{C632C39C-8CF6-4E31-9A02-5CCEB3C5D48F}" srcOrd="0" destOrd="0" presId="urn:microsoft.com/office/officeart/2005/8/layout/cycle2"/>
    <dgm:cxn modelId="{49F75D4B-767B-4467-9428-CA37E5052DAB}" type="presOf" srcId="{B6EB3B50-06D7-4DDF-B9D4-EA90A3603DD5}" destId="{B54C6200-D0C2-4F0D-8238-BD765D250943}" srcOrd="0" destOrd="0" presId="urn:microsoft.com/office/officeart/2005/8/layout/cycle2"/>
    <dgm:cxn modelId="{0CE11070-6873-4869-8119-FC66A1124950}" srcId="{E8404962-F1F0-418F-A1CF-38A0DD00F981}" destId="{080B2A44-2E4D-41FB-A23F-C252C43E9246}" srcOrd="5" destOrd="0" parTransId="{8C3463D5-A083-4D49-8FA3-B5554082FF88}" sibTransId="{E4881344-072F-47C4-A0C0-178B77615BC2}"/>
    <dgm:cxn modelId="{4B8DB670-B645-4847-83A7-6095B28BACFF}" srcId="{E8404962-F1F0-418F-A1CF-38A0DD00F981}" destId="{8415AE9C-D94B-4B03-920B-C0195C940F76}" srcOrd="1" destOrd="0" parTransId="{7A71E2FC-674F-4405-99D7-808B3F7FB359}" sibTransId="{33B446EC-5B30-4ED9-9D71-DEA72A566784}"/>
    <dgm:cxn modelId="{3D879E55-90FB-40D1-917A-3F25E5E80B18}" type="presOf" srcId="{B93CAD50-AACF-4DE5-B407-76A88C2BECA4}" destId="{AFBB31BA-8A89-41F9-B216-01BE7F548AA9}" srcOrd="0" destOrd="0" presId="urn:microsoft.com/office/officeart/2005/8/layout/cycle2"/>
    <dgm:cxn modelId="{AD492B77-5AC1-408A-9526-C8C31F31EA6F}" type="presOf" srcId="{080B2A44-2E4D-41FB-A23F-C252C43E9246}" destId="{C5A70BEC-8DAB-4F11-83BC-6AF0FE40B454}" srcOrd="0" destOrd="0" presId="urn:microsoft.com/office/officeart/2005/8/layout/cycle2"/>
    <dgm:cxn modelId="{D70E1859-A5D1-4083-93AB-06A846CE9763}" srcId="{E8404962-F1F0-418F-A1CF-38A0DD00F981}" destId="{95A1D174-0D9E-4310-BDCD-E26376439FD3}" srcOrd="0" destOrd="0" parTransId="{E711775A-08BA-4A30-A7DB-B9D38F696BCE}" sibTransId="{A5DB2579-D320-43A4-927D-E678F56C11B9}"/>
    <dgm:cxn modelId="{DB054879-94A6-47F7-8B35-641BA98CDC38}" type="presOf" srcId="{980530DB-570F-43BD-9197-01E8E7A082B9}" destId="{90A8DA52-ABB7-46AF-A20E-771E0E83C527}" srcOrd="1" destOrd="0" presId="urn:microsoft.com/office/officeart/2005/8/layout/cycle2"/>
    <dgm:cxn modelId="{BF20F159-CEA6-4427-A3CE-AD4CD116D1D6}" type="presOf" srcId="{CE233A1C-045E-4474-9EE0-5528BB879A8F}" destId="{B4DD41A0-092A-4597-B127-4666C8FC898D}" srcOrd="0" destOrd="0" presId="urn:microsoft.com/office/officeart/2005/8/layout/cycle2"/>
    <dgm:cxn modelId="{6B9B2F7A-2C31-4E97-9CDF-07E674F895C5}" type="presOf" srcId="{4A61E935-D993-43D2-A7B8-995BA996374B}" destId="{E785E95A-6B37-40F6-A0AB-F712BDC21AF3}" srcOrd="1" destOrd="0" presId="urn:microsoft.com/office/officeart/2005/8/layout/cycle2"/>
    <dgm:cxn modelId="{7C2EF382-0067-4AB5-87DE-38E28FA8E9A2}" type="presOf" srcId="{83CF8A5E-B809-467C-A1D6-ADB2CAFEAB9E}" destId="{84A489B8-A47F-4E90-AF4F-BA5771AB4CC3}" srcOrd="0" destOrd="0" presId="urn:microsoft.com/office/officeart/2005/8/layout/cycle2"/>
    <dgm:cxn modelId="{1E9CA684-FF0E-4834-9645-D71A68BC7C39}" type="presOf" srcId="{E4881344-072F-47C4-A0C0-178B77615BC2}" destId="{B6F9812B-96AB-4CEB-B940-DEDE5B5DC40E}" srcOrd="1" destOrd="0" presId="urn:microsoft.com/office/officeart/2005/8/layout/cycle2"/>
    <dgm:cxn modelId="{F1F2AE8A-BB04-40E0-AA01-633F27E24AC2}" type="presOf" srcId="{C13D5E9A-34E6-4541-9CA8-F7ADA083017B}" destId="{6C103F6B-E0B9-452A-88A8-903D5DE69B52}" srcOrd="1" destOrd="0" presId="urn:microsoft.com/office/officeart/2005/8/layout/cycle2"/>
    <dgm:cxn modelId="{905EB091-A3B1-4021-9771-B49CF1F6FFBF}" type="presOf" srcId="{C13D5E9A-34E6-4541-9CA8-F7ADA083017B}" destId="{5668DE3D-27FA-4BA2-B2C7-A9E9A1E5DA9D}" srcOrd="0" destOrd="0" presId="urn:microsoft.com/office/officeart/2005/8/layout/cycle2"/>
    <dgm:cxn modelId="{FE775E9E-4507-4C1F-A44A-7E2C1152AE40}" type="presOf" srcId="{E8404962-F1F0-418F-A1CF-38A0DD00F981}" destId="{C63001CF-8960-4443-8D37-E58F4DEF9B6C}" srcOrd="0" destOrd="0" presId="urn:microsoft.com/office/officeart/2005/8/layout/cycle2"/>
    <dgm:cxn modelId="{4FF5819F-6371-4230-BEE1-2348B2A7215D}" type="presOf" srcId="{94B69164-0164-4618-9BB1-C7DED526D31F}" destId="{8892EC5B-F40D-41C7-A613-B31518DF4267}" srcOrd="0" destOrd="0" presId="urn:microsoft.com/office/officeart/2005/8/layout/cycle2"/>
    <dgm:cxn modelId="{D51AD6AA-C1F5-4AEA-8341-E5512EDB059F}" type="presOf" srcId="{33B446EC-5B30-4ED9-9D71-DEA72A566784}" destId="{1D438C02-0F3C-4158-B44D-8698E917C7E3}" srcOrd="0" destOrd="0" presId="urn:microsoft.com/office/officeart/2005/8/layout/cycle2"/>
    <dgm:cxn modelId="{B1A7BBB1-331C-4032-A789-B49E5675A3A4}" srcId="{E8404962-F1F0-418F-A1CF-38A0DD00F981}" destId="{B93CAD50-AACF-4DE5-B407-76A88C2BECA4}" srcOrd="4" destOrd="0" parTransId="{7892F10F-3DC6-4BB3-9787-4EE2E7A195F1}" sibTransId="{4A61E935-D993-43D2-A7B8-995BA996374B}"/>
    <dgm:cxn modelId="{14E571BC-A256-4C2E-A3E2-29738DBDE2F9}" type="presOf" srcId="{33B446EC-5B30-4ED9-9D71-DEA72A566784}" destId="{E325BD2C-81E7-47CA-BC96-7FFCD989D0B9}" srcOrd="1" destOrd="0" presId="urn:microsoft.com/office/officeart/2005/8/layout/cycle2"/>
    <dgm:cxn modelId="{45A98FBD-A44F-4DF6-8513-F4E1A63CE5C9}" type="presOf" srcId="{94B69164-0164-4618-9BB1-C7DED526D31F}" destId="{F0178D43-CDF9-4C3B-8B09-7931E3FA299C}" srcOrd="1" destOrd="0" presId="urn:microsoft.com/office/officeart/2005/8/layout/cycle2"/>
    <dgm:cxn modelId="{EBB2A2C1-D398-405C-9FDA-7759BC10FD8C}" type="presOf" srcId="{E4881344-072F-47C4-A0C0-178B77615BC2}" destId="{2B6C66EB-11DD-4D72-9404-BEF2BA3C3F7A}" srcOrd="0" destOrd="0" presId="urn:microsoft.com/office/officeart/2005/8/layout/cycle2"/>
    <dgm:cxn modelId="{AA0DD9CA-E0D7-4B52-B132-070C0EDB204B}" srcId="{E8404962-F1F0-418F-A1CF-38A0DD00F981}" destId="{B6EB3B50-06D7-4DDF-B9D4-EA90A3603DD5}" srcOrd="3" destOrd="0" parTransId="{801069C2-84EC-4687-9658-F967A6879D39}" sibTransId="{94B69164-0164-4618-9BB1-C7DED526D31F}"/>
    <dgm:cxn modelId="{2E2356CD-2E11-44A0-AFC6-9726D1EDCF42}" srcId="{E8404962-F1F0-418F-A1CF-38A0DD00F981}" destId="{83CF8A5E-B809-467C-A1D6-ADB2CAFEAB9E}" srcOrd="6" destOrd="0" parTransId="{B03DC2FF-DB23-473F-9F80-6B72D84F1EB8}" sibTransId="{DA0324DF-A9D3-4DC0-87B6-F794953B8882}"/>
    <dgm:cxn modelId="{34CA5ED8-D958-412F-ADED-4C989E025ED5}" type="presOf" srcId="{4A61E935-D993-43D2-A7B8-995BA996374B}" destId="{422EB80D-1D99-4DE2-BAAE-ACE36ED8B210}" srcOrd="0" destOrd="0" presId="urn:microsoft.com/office/officeart/2005/8/layout/cycle2"/>
    <dgm:cxn modelId="{86332EE4-11D9-4E3A-8542-0CECEC5D69F6}" type="presOf" srcId="{A5DB2579-D320-43A4-927D-E678F56C11B9}" destId="{C8ACDE48-49B4-4D54-A2F7-3FCD977CC0D5}" srcOrd="1" destOrd="0" presId="urn:microsoft.com/office/officeart/2005/8/layout/cycle2"/>
    <dgm:cxn modelId="{BC3068E7-4A6A-4027-B305-93D1C220C9A0}" type="presOf" srcId="{8415AE9C-D94B-4B03-920B-C0195C940F76}" destId="{B113DC26-884B-4927-9D10-085698475253}" srcOrd="0" destOrd="0" presId="urn:microsoft.com/office/officeart/2005/8/layout/cycle2"/>
    <dgm:cxn modelId="{66EAD4EF-2EC8-4BDB-849F-23A9EDED5ABC}" type="presOf" srcId="{980530DB-570F-43BD-9197-01E8E7A082B9}" destId="{4DFE82CC-A7E4-4DAB-AB30-A9779A304A99}" srcOrd="0" destOrd="0" presId="urn:microsoft.com/office/officeart/2005/8/layout/cycle2"/>
    <dgm:cxn modelId="{60D270F9-B15F-41F7-A6D7-8C2F9A13B0AE}" type="presOf" srcId="{DA0324DF-A9D3-4DC0-87B6-F794953B8882}" destId="{969F74D8-0DEE-431A-94F8-0E132E8ED7FD}" srcOrd="1" destOrd="0" presId="urn:microsoft.com/office/officeart/2005/8/layout/cycle2"/>
    <dgm:cxn modelId="{5ED9C2FD-F70C-46DD-A614-38BF36F3F1D0}" srcId="{E8404962-F1F0-418F-A1CF-38A0DD00F981}" destId="{CE233A1C-045E-4474-9EE0-5528BB879A8F}" srcOrd="2" destOrd="0" parTransId="{D2E3BC1B-0CD7-41DA-8473-F3B8C9899512}" sibTransId="{980530DB-570F-43BD-9197-01E8E7A082B9}"/>
    <dgm:cxn modelId="{14D5ACDC-4E0A-4F64-BE21-2AAD3AE794DE}" type="presParOf" srcId="{C63001CF-8960-4443-8D37-E58F4DEF9B6C}" destId="{1CF9999E-614D-41F0-B4EA-06963582F291}" srcOrd="0" destOrd="0" presId="urn:microsoft.com/office/officeart/2005/8/layout/cycle2"/>
    <dgm:cxn modelId="{4CBC2CE1-9E1E-4EE7-9ED2-308A2033D6C9}" type="presParOf" srcId="{C63001CF-8960-4443-8D37-E58F4DEF9B6C}" destId="{CB662CE5-3018-4DEB-96E0-F210E10F2D07}" srcOrd="1" destOrd="0" presId="urn:microsoft.com/office/officeart/2005/8/layout/cycle2"/>
    <dgm:cxn modelId="{7F723572-B66F-48DC-8443-3D225D92D554}" type="presParOf" srcId="{CB662CE5-3018-4DEB-96E0-F210E10F2D07}" destId="{C8ACDE48-49B4-4D54-A2F7-3FCD977CC0D5}" srcOrd="0" destOrd="0" presId="urn:microsoft.com/office/officeart/2005/8/layout/cycle2"/>
    <dgm:cxn modelId="{761965DD-2A4D-4F2E-908F-8081455F239E}" type="presParOf" srcId="{C63001CF-8960-4443-8D37-E58F4DEF9B6C}" destId="{B113DC26-884B-4927-9D10-085698475253}" srcOrd="2" destOrd="0" presId="urn:microsoft.com/office/officeart/2005/8/layout/cycle2"/>
    <dgm:cxn modelId="{6633DC88-A08A-426B-9F1C-D0EE409C19D8}" type="presParOf" srcId="{C63001CF-8960-4443-8D37-E58F4DEF9B6C}" destId="{1D438C02-0F3C-4158-B44D-8698E917C7E3}" srcOrd="3" destOrd="0" presId="urn:microsoft.com/office/officeart/2005/8/layout/cycle2"/>
    <dgm:cxn modelId="{C82BC89B-CF1F-497D-9385-C871E40164F5}" type="presParOf" srcId="{1D438C02-0F3C-4158-B44D-8698E917C7E3}" destId="{E325BD2C-81E7-47CA-BC96-7FFCD989D0B9}" srcOrd="0" destOrd="0" presId="urn:microsoft.com/office/officeart/2005/8/layout/cycle2"/>
    <dgm:cxn modelId="{83F8FF7C-15A2-4DEC-8578-1A579F18BD15}" type="presParOf" srcId="{C63001CF-8960-4443-8D37-E58F4DEF9B6C}" destId="{B4DD41A0-092A-4597-B127-4666C8FC898D}" srcOrd="4" destOrd="0" presId="urn:microsoft.com/office/officeart/2005/8/layout/cycle2"/>
    <dgm:cxn modelId="{06EF40A2-9DDB-46C2-8A0A-CF044B92DB3C}" type="presParOf" srcId="{C63001CF-8960-4443-8D37-E58F4DEF9B6C}" destId="{4DFE82CC-A7E4-4DAB-AB30-A9779A304A99}" srcOrd="5" destOrd="0" presId="urn:microsoft.com/office/officeart/2005/8/layout/cycle2"/>
    <dgm:cxn modelId="{A0148EA4-3B26-4B7D-ABE8-66AF24AD4615}" type="presParOf" srcId="{4DFE82CC-A7E4-4DAB-AB30-A9779A304A99}" destId="{90A8DA52-ABB7-46AF-A20E-771E0E83C527}" srcOrd="0" destOrd="0" presId="urn:microsoft.com/office/officeart/2005/8/layout/cycle2"/>
    <dgm:cxn modelId="{EB6E77C0-400E-454E-AB75-DF1C70328FB5}" type="presParOf" srcId="{C63001CF-8960-4443-8D37-E58F4DEF9B6C}" destId="{B54C6200-D0C2-4F0D-8238-BD765D250943}" srcOrd="6" destOrd="0" presId="urn:microsoft.com/office/officeart/2005/8/layout/cycle2"/>
    <dgm:cxn modelId="{E83592FB-1C8A-43A0-8A5F-CD4917D438EF}" type="presParOf" srcId="{C63001CF-8960-4443-8D37-E58F4DEF9B6C}" destId="{8892EC5B-F40D-41C7-A613-B31518DF4267}" srcOrd="7" destOrd="0" presId="urn:microsoft.com/office/officeart/2005/8/layout/cycle2"/>
    <dgm:cxn modelId="{F0D71AED-9D61-4510-BA81-A332D88F4A3E}" type="presParOf" srcId="{8892EC5B-F40D-41C7-A613-B31518DF4267}" destId="{F0178D43-CDF9-4C3B-8B09-7931E3FA299C}" srcOrd="0" destOrd="0" presId="urn:microsoft.com/office/officeart/2005/8/layout/cycle2"/>
    <dgm:cxn modelId="{C881D62E-0AFB-4871-A272-AFA185BB4D70}" type="presParOf" srcId="{C63001CF-8960-4443-8D37-E58F4DEF9B6C}" destId="{AFBB31BA-8A89-41F9-B216-01BE7F548AA9}" srcOrd="8" destOrd="0" presId="urn:microsoft.com/office/officeart/2005/8/layout/cycle2"/>
    <dgm:cxn modelId="{F7D9CDBF-8BC2-488B-8F61-25BB9AFD7470}" type="presParOf" srcId="{C63001CF-8960-4443-8D37-E58F4DEF9B6C}" destId="{422EB80D-1D99-4DE2-BAAE-ACE36ED8B210}" srcOrd="9" destOrd="0" presId="urn:microsoft.com/office/officeart/2005/8/layout/cycle2"/>
    <dgm:cxn modelId="{CA670957-B9C2-473F-BBDC-56C1C1AE4943}" type="presParOf" srcId="{422EB80D-1D99-4DE2-BAAE-ACE36ED8B210}" destId="{E785E95A-6B37-40F6-A0AB-F712BDC21AF3}" srcOrd="0" destOrd="0" presId="urn:microsoft.com/office/officeart/2005/8/layout/cycle2"/>
    <dgm:cxn modelId="{49F5CB22-1949-45BB-A1CD-45872C888570}" type="presParOf" srcId="{C63001CF-8960-4443-8D37-E58F4DEF9B6C}" destId="{C5A70BEC-8DAB-4F11-83BC-6AF0FE40B454}" srcOrd="10" destOrd="0" presId="urn:microsoft.com/office/officeart/2005/8/layout/cycle2"/>
    <dgm:cxn modelId="{048F5083-D789-40C7-A35F-0834B7F53201}" type="presParOf" srcId="{C63001CF-8960-4443-8D37-E58F4DEF9B6C}" destId="{2B6C66EB-11DD-4D72-9404-BEF2BA3C3F7A}" srcOrd="11" destOrd="0" presId="urn:microsoft.com/office/officeart/2005/8/layout/cycle2"/>
    <dgm:cxn modelId="{A60F026E-1E2B-43DB-929E-0B4E76469A9E}" type="presParOf" srcId="{2B6C66EB-11DD-4D72-9404-BEF2BA3C3F7A}" destId="{B6F9812B-96AB-4CEB-B940-DEDE5B5DC40E}" srcOrd="0" destOrd="0" presId="urn:microsoft.com/office/officeart/2005/8/layout/cycle2"/>
    <dgm:cxn modelId="{4D42E850-1C65-4049-A986-3F83CB5432D2}" type="presParOf" srcId="{C63001CF-8960-4443-8D37-E58F4DEF9B6C}" destId="{84A489B8-A47F-4E90-AF4F-BA5771AB4CC3}" srcOrd="12" destOrd="0" presId="urn:microsoft.com/office/officeart/2005/8/layout/cycle2"/>
    <dgm:cxn modelId="{07F95EF3-CE62-4205-90F1-91EE04C5B9AC}" type="presParOf" srcId="{C63001CF-8960-4443-8D37-E58F4DEF9B6C}" destId="{C632C39C-8CF6-4E31-9A02-5CCEB3C5D48F}" srcOrd="13" destOrd="0" presId="urn:microsoft.com/office/officeart/2005/8/layout/cycle2"/>
    <dgm:cxn modelId="{0A5C79E2-2606-4133-9F64-5D450869A843}" type="presParOf" srcId="{C632C39C-8CF6-4E31-9A02-5CCEB3C5D48F}" destId="{969F74D8-0DEE-431A-94F8-0E132E8ED7FD}" srcOrd="0" destOrd="0" presId="urn:microsoft.com/office/officeart/2005/8/layout/cycle2"/>
    <dgm:cxn modelId="{B2F005D9-8652-4098-A34B-AD1A275D6566}" type="presParOf" srcId="{C63001CF-8960-4443-8D37-E58F4DEF9B6C}" destId="{383FE587-580B-4F62-BB7A-80BB390A943C}" srcOrd="14" destOrd="0" presId="urn:microsoft.com/office/officeart/2005/8/layout/cycle2"/>
    <dgm:cxn modelId="{9C5616CF-6C0E-48A1-822D-010D21BC13D2}" type="presParOf" srcId="{C63001CF-8960-4443-8D37-E58F4DEF9B6C}" destId="{5668DE3D-27FA-4BA2-B2C7-A9E9A1E5DA9D}" srcOrd="15" destOrd="0" presId="urn:microsoft.com/office/officeart/2005/8/layout/cycle2"/>
    <dgm:cxn modelId="{476A4CE9-7E9F-41FF-A04D-8BC9BD84D442}" type="presParOf" srcId="{5668DE3D-27FA-4BA2-B2C7-A9E9A1E5DA9D}" destId="{6C103F6B-E0B9-452A-88A8-903D5DE69B52}" srcOrd="0" destOrd="0" presId="urn:microsoft.com/office/officeart/2005/8/layout/cycle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9999E-614D-41F0-B4EA-06963582F291}">
      <dsp:nvSpPr>
        <dsp:cNvPr id="0" name=""/>
        <dsp:cNvSpPr/>
      </dsp:nvSpPr>
      <dsp:spPr>
        <a:xfrm>
          <a:off x="1999585" y="111116"/>
          <a:ext cx="1019396" cy="101939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Import data</a:t>
          </a:r>
          <a:endParaRPr lang="en-IN" sz="1100" b="1" kern="1200" dirty="0">
            <a:solidFill>
              <a:schemeClr val="bg1"/>
            </a:solidFill>
          </a:endParaRPr>
        </a:p>
      </dsp:txBody>
      <dsp:txXfrm>
        <a:off x="2148872" y="260403"/>
        <a:ext cx="720822" cy="720822"/>
      </dsp:txXfrm>
    </dsp:sp>
    <dsp:sp modelId="{CB662CE5-3018-4DEB-96E0-F210E10F2D07}">
      <dsp:nvSpPr>
        <dsp:cNvPr id="0" name=""/>
        <dsp:cNvSpPr/>
      </dsp:nvSpPr>
      <dsp:spPr>
        <a:xfrm rot="1350000">
          <a:off x="3073681" y="738630"/>
          <a:ext cx="270668" cy="34404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3076771" y="791902"/>
        <a:ext cx="189468" cy="206428"/>
      </dsp:txXfrm>
    </dsp:sp>
    <dsp:sp modelId="{B113DC26-884B-4927-9D10-085698475253}">
      <dsp:nvSpPr>
        <dsp:cNvPr id="0" name=""/>
        <dsp:cNvSpPr/>
      </dsp:nvSpPr>
      <dsp:spPr>
        <a:xfrm>
          <a:off x="3413204" y="696656"/>
          <a:ext cx="1019396" cy="101939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Merge data sets</a:t>
          </a:r>
          <a:endParaRPr lang="en-IN" sz="1100" b="1" kern="1200" dirty="0">
            <a:solidFill>
              <a:schemeClr val="bg1"/>
            </a:solidFill>
          </a:endParaRPr>
        </a:p>
      </dsp:txBody>
      <dsp:txXfrm>
        <a:off x="3562491" y="845943"/>
        <a:ext cx="720822" cy="720822"/>
      </dsp:txXfrm>
    </dsp:sp>
    <dsp:sp modelId="{1D438C02-0F3C-4158-B44D-8698E917C7E3}">
      <dsp:nvSpPr>
        <dsp:cNvPr id="0" name=""/>
        <dsp:cNvSpPr/>
      </dsp:nvSpPr>
      <dsp:spPr>
        <a:xfrm rot="4050000">
          <a:off x="4077407" y="1734064"/>
          <a:ext cx="270668" cy="34404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4102470" y="1765363"/>
        <a:ext cx="189468" cy="206428"/>
      </dsp:txXfrm>
    </dsp:sp>
    <dsp:sp modelId="{B4DD41A0-092A-4597-B127-4666C8FC898D}">
      <dsp:nvSpPr>
        <dsp:cNvPr id="0" name=""/>
        <dsp:cNvSpPr/>
      </dsp:nvSpPr>
      <dsp:spPr>
        <a:xfrm>
          <a:off x="3998745" y="2110276"/>
          <a:ext cx="1019396" cy="101939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Rebuild missing data</a:t>
          </a:r>
          <a:endParaRPr lang="en-IN" sz="1100" b="1" kern="1200" dirty="0">
            <a:solidFill>
              <a:schemeClr val="bg1"/>
            </a:solidFill>
          </a:endParaRPr>
        </a:p>
      </dsp:txBody>
      <dsp:txXfrm>
        <a:off x="4148032" y="2259563"/>
        <a:ext cx="720822" cy="720822"/>
      </dsp:txXfrm>
    </dsp:sp>
    <dsp:sp modelId="{4DFE82CC-A7E4-4DAB-AB30-A9779A304A99}">
      <dsp:nvSpPr>
        <dsp:cNvPr id="0" name=""/>
        <dsp:cNvSpPr/>
      </dsp:nvSpPr>
      <dsp:spPr>
        <a:xfrm rot="6750000">
          <a:off x="4083270" y="3147683"/>
          <a:ext cx="270668" cy="34404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10800000">
        <a:off x="4139407" y="3178982"/>
        <a:ext cx="189468" cy="206428"/>
      </dsp:txXfrm>
    </dsp:sp>
    <dsp:sp modelId="{B54C6200-D0C2-4F0D-8238-BD765D250943}">
      <dsp:nvSpPr>
        <dsp:cNvPr id="0" name=""/>
        <dsp:cNvSpPr/>
      </dsp:nvSpPr>
      <dsp:spPr>
        <a:xfrm>
          <a:off x="3413204" y="3523895"/>
          <a:ext cx="1019396" cy="101939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Standardize data</a:t>
          </a:r>
          <a:endParaRPr lang="en-IN" sz="1100" b="1" kern="1200" dirty="0">
            <a:solidFill>
              <a:schemeClr val="bg1"/>
            </a:solidFill>
          </a:endParaRPr>
        </a:p>
      </dsp:txBody>
      <dsp:txXfrm>
        <a:off x="3562491" y="3673182"/>
        <a:ext cx="720822" cy="720822"/>
      </dsp:txXfrm>
    </dsp:sp>
    <dsp:sp modelId="{8892EC5B-F40D-41C7-A613-B31518DF4267}">
      <dsp:nvSpPr>
        <dsp:cNvPr id="0" name=""/>
        <dsp:cNvSpPr/>
      </dsp:nvSpPr>
      <dsp:spPr>
        <a:xfrm rot="9450000">
          <a:off x="3087836" y="4151409"/>
          <a:ext cx="270668" cy="34404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10800000">
        <a:off x="3165946" y="4204681"/>
        <a:ext cx="189468" cy="206428"/>
      </dsp:txXfrm>
    </dsp:sp>
    <dsp:sp modelId="{AFBB31BA-8A89-41F9-B216-01BE7F548AA9}">
      <dsp:nvSpPr>
        <dsp:cNvPr id="0" name=""/>
        <dsp:cNvSpPr/>
      </dsp:nvSpPr>
      <dsp:spPr>
        <a:xfrm>
          <a:off x="1999585" y="4109436"/>
          <a:ext cx="1019396" cy="101939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solidFill>
                <a:schemeClr val="bg1"/>
              </a:solidFill>
            </a:rPr>
            <a:t>Normalise</a:t>
          </a:r>
          <a:r>
            <a:rPr lang="en-US" sz="1100" b="1" kern="1200" dirty="0">
              <a:solidFill>
                <a:schemeClr val="bg1"/>
              </a:solidFill>
            </a:rPr>
            <a:t> data</a:t>
          </a:r>
          <a:endParaRPr lang="en-IN" sz="1100" b="1" kern="1200" dirty="0">
            <a:solidFill>
              <a:schemeClr val="bg1"/>
            </a:solidFill>
          </a:endParaRPr>
        </a:p>
      </dsp:txBody>
      <dsp:txXfrm>
        <a:off x="2148872" y="4258723"/>
        <a:ext cx="720822" cy="720822"/>
      </dsp:txXfrm>
    </dsp:sp>
    <dsp:sp modelId="{422EB80D-1D99-4DE2-BAAE-ACE36ED8B210}">
      <dsp:nvSpPr>
        <dsp:cNvPr id="0" name=""/>
        <dsp:cNvSpPr/>
      </dsp:nvSpPr>
      <dsp:spPr>
        <a:xfrm rot="12150000">
          <a:off x="1674217" y="4157272"/>
          <a:ext cx="270668" cy="34404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10800000">
        <a:off x="1752327" y="4241618"/>
        <a:ext cx="189468" cy="206428"/>
      </dsp:txXfrm>
    </dsp:sp>
    <dsp:sp modelId="{C5A70BEC-8DAB-4F11-83BC-6AF0FE40B454}">
      <dsp:nvSpPr>
        <dsp:cNvPr id="0" name=""/>
        <dsp:cNvSpPr/>
      </dsp:nvSpPr>
      <dsp:spPr>
        <a:xfrm>
          <a:off x="585965" y="3523895"/>
          <a:ext cx="1019396" cy="101939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De-duplicate data</a:t>
          </a:r>
          <a:endParaRPr lang="en-IN" sz="1100" b="1" kern="1200" dirty="0">
            <a:solidFill>
              <a:schemeClr val="bg1"/>
            </a:solidFill>
          </a:endParaRPr>
        </a:p>
      </dsp:txBody>
      <dsp:txXfrm>
        <a:off x="735252" y="3673182"/>
        <a:ext cx="720822" cy="720822"/>
      </dsp:txXfrm>
    </dsp:sp>
    <dsp:sp modelId="{2B6C66EB-11DD-4D72-9404-BEF2BA3C3F7A}">
      <dsp:nvSpPr>
        <dsp:cNvPr id="0" name=""/>
        <dsp:cNvSpPr/>
      </dsp:nvSpPr>
      <dsp:spPr>
        <a:xfrm rot="14850000">
          <a:off x="670491" y="3161838"/>
          <a:ext cx="270668" cy="34404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10800000">
        <a:off x="726628" y="3268157"/>
        <a:ext cx="189468" cy="206428"/>
      </dsp:txXfrm>
    </dsp:sp>
    <dsp:sp modelId="{84A489B8-A47F-4E90-AF4F-BA5771AB4CC3}">
      <dsp:nvSpPr>
        <dsp:cNvPr id="0" name=""/>
        <dsp:cNvSpPr/>
      </dsp:nvSpPr>
      <dsp:spPr>
        <a:xfrm>
          <a:off x="425" y="2110276"/>
          <a:ext cx="1019396" cy="101939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Verify and enrich data</a:t>
          </a:r>
          <a:endParaRPr lang="en-IN" sz="1100" b="1" kern="1200" dirty="0">
            <a:solidFill>
              <a:schemeClr val="bg1"/>
            </a:solidFill>
          </a:endParaRPr>
        </a:p>
      </dsp:txBody>
      <dsp:txXfrm>
        <a:off x="149712" y="2259563"/>
        <a:ext cx="720822" cy="720822"/>
      </dsp:txXfrm>
    </dsp:sp>
    <dsp:sp modelId="{C632C39C-8CF6-4E31-9A02-5CCEB3C5D48F}">
      <dsp:nvSpPr>
        <dsp:cNvPr id="0" name=""/>
        <dsp:cNvSpPr/>
      </dsp:nvSpPr>
      <dsp:spPr>
        <a:xfrm rot="17550000">
          <a:off x="664628" y="1748218"/>
          <a:ext cx="270668" cy="34404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689691" y="1854537"/>
        <a:ext cx="189468" cy="206428"/>
      </dsp:txXfrm>
    </dsp:sp>
    <dsp:sp modelId="{383FE587-580B-4F62-BB7A-80BB390A943C}">
      <dsp:nvSpPr>
        <dsp:cNvPr id="0" name=""/>
        <dsp:cNvSpPr/>
      </dsp:nvSpPr>
      <dsp:spPr>
        <a:xfrm>
          <a:off x="585965" y="696656"/>
          <a:ext cx="1019396" cy="101939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Export data</a:t>
          </a:r>
          <a:endParaRPr lang="en-IN" sz="1100" b="1" kern="1200" dirty="0">
            <a:solidFill>
              <a:schemeClr val="bg1"/>
            </a:solidFill>
          </a:endParaRPr>
        </a:p>
      </dsp:txBody>
      <dsp:txXfrm>
        <a:off x="735252" y="845943"/>
        <a:ext cx="720822" cy="720822"/>
      </dsp:txXfrm>
    </dsp:sp>
    <dsp:sp modelId="{5668DE3D-27FA-4BA2-B2C7-A9E9A1E5DA9D}">
      <dsp:nvSpPr>
        <dsp:cNvPr id="0" name=""/>
        <dsp:cNvSpPr/>
      </dsp:nvSpPr>
      <dsp:spPr>
        <a:xfrm rot="20250000">
          <a:off x="1660062" y="744493"/>
          <a:ext cx="270668" cy="34404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663152" y="828839"/>
        <a:ext cx="189468" cy="20642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3/17/2021</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3/17/2021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940767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44280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77311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1232105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662124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592418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3623630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1592466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1472037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050085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407818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258220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19199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1512315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83086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8544603E-DC89-477A-AC8B-CFA989204549}" type="datetime1">
              <a:rPr lang="en-US" smtClean="0"/>
              <a:t>3/17/2021</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r>
              <a:rPr lang="en-US"/>
              <a:t>2020/2021</a:t>
            </a:r>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94B951C1-AB77-42BA-9350-F92D603A3B6C}" type="datetime1">
              <a:rPr lang="en-US" smtClean="0"/>
              <a:t>3/17/2021</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r>
              <a:rPr lang="en-US"/>
              <a:t>2020/2021</a:t>
            </a:r>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49E2AE3-CCD2-4FDB-8999-E1B5CCE658F5}" type="datetime1">
              <a:rPr lang="en-US" smtClean="0"/>
              <a:t>3/17/2021</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r>
              <a:rPr lang="en-US"/>
              <a:t>2020/2021</a:t>
            </a:r>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7E0F4274-EB6F-4865-BF56-170659ECF8C3}" type="datetime1">
              <a:rPr lang="en-US" smtClean="0"/>
              <a:t>3/17/2021</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r>
              <a:rPr lang="en-US"/>
              <a:t>2020/2021</a:t>
            </a:r>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F892B57C-43A1-426D-8323-79FFDCDDB8FE}" type="datetime1">
              <a:rPr lang="en-US" smtClean="0"/>
              <a:t>3/17/2021</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r>
              <a:rPr lang="en-US"/>
              <a:t>2020/2021</a:t>
            </a:r>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0BCEFEC6-0826-4F10-ADA0-7AC868C1C9A6}" type="datetime1">
              <a:rPr lang="en-US" smtClean="0"/>
              <a:t>3/17/2021</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r>
              <a:rPr lang="en-US"/>
              <a:t>2020/2021</a:t>
            </a:r>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815C9C4F-3402-4866-A577-A9E55FC01480}" type="datetime1">
              <a:rPr lang="en-US" smtClean="0"/>
              <a:t>3/17/2021</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r>
              <a:rPr lang="en-US"/>
              <a:t>2020/2021</a:t>
            </a:r>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DD4387CC-6FC7-4EB5-9E55-199CACFDB48C}" type="datetime1">
              <a:rPr lang="en-US" smtClean="0"/>
              <a:t>3/17/2021</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r>
              <a:rPr lang="en-US"/>
              <a:t>2020/2021</a:t>
            </a:r>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DB13A93-43F4-4FD3-B4EB-DC080D5E6B26}" type="datetime1">
              <a:rPr lang="en-US" smtClean="0"/>
              <a:t>3/17/2021</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r>
              <a:rPr lang="en-US"/>
              <a:t>2020/2021</a:t>
            </a:r>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8F74C0EC-FC57-42A8-80C0-49C5C7745F5B}" type="datetime1">
              <a:rPr lang="en-US" smtClean="0"/>
              <a:t>3/17/2021</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r>
              <a:rPr lang="en-US"/>
              <a:t>2020/2021</a:t>
            </a:r>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808DF9D-38D3-4A42-A90E-1AFF3AD1E812}" type="datetime1">
              <a:rPr lang="en-US" smtClean="0"/>
              <a:t>3/17/2021</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r>
              <a:rPr lang="en-US"/>
              <a:t>2020/2021</a:t>
            </a:r>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55021-6201-424E-965E-E19826C9A935}" type="datetime1">
              <a:rPr lang="en-US" smtClean="0"/>
              <a:t>3/17/2021</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2020/2021</a:t>
            </a:r>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cloud.mongodb.com/v2/602bebd9f0dbc67ca6e3a54b#cluster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ocs.mongodb.com/charts/saas/#mongodb-chart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470802" y="2160966"/>
            <a:ext cx="11315700" cy="1384995"/>
          </a:xfrm>
        </p:spPr>
        <p:txBody>
          <a:bodyPr wrap="square" lIns="0" tIns="0" rIns="0" bIns="0" anchor="t">
            <a:spAutoFit/>
          </a:bodyPr>
          <a:lstStyle/>
          <a:p>
            <a:pPr algn="l"/>
            <a:br>
              <a:rPr lang="en-US" dirty="0">
                <a:solidFill>
                  <a:schemeClr val="bg1"/>
                </a:solidFill>
              </a:rPr>
            </a:br>
            <a:r>
              <a:rPr lang="en-US" sz="4000" dirty="0">
                <a:solidFill>
                  <a:schemeClr val="accent4"/>
                </a:solidFill>
              </a:rPr>
              <a:t>DATA ANALYSIS ON YoUnicam APP dataset</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Immagine 4">
            <a:extLst>
              <a:ext uri="{FF2B5EF4-FFF2-40B4-BE49-F238E27FC236}">
                <a16:creationId xmlns:a16="http://schemas.microsoft.com/office/drawing/2014/main" id="{EBE508BB-6A1C-4123-8781-9D6C4C11C9E0}"/>
              </a:ext>
            </a:extLst>
          </p:cNvPr>
          <p:cNvPicPr>
            <a:picLocks noChangeAspect="1"/>
          </p:cNvPicPr>
          <p:nvPr/>
        </p:nvPicPr>
        <p:blipFill>
          <a:blip r:embed="rId3"/>
          <a:stretch>
            <a:fillRect/>
          </a:stretch>
        </p:blipFill>
        <p:spPr>
          <a:xfrm>
            <a:off x="97408" y="43603"/>
            <a:ext cx="3403600" cy="1384947"/>
          </a:xfrm>
          <a:prstGeom prst="rect">
            <a:avLst/>
          </a:prstGeom>
        </p:spPr>
      </p:pic>
      <p:sp>
        <p:nvSpPr>
          <p:cNvPr id="3" name="Rectangle 2">
            <a:extLst>
              <a:ext uri="{FF2B5EF4-FFF2-40B4-BE49-F238E27FC236}">
                <a16:creationId xmlns:a16="http://schemas.microsoft.com/office/drawing/2014/main" id="{02BBB510-C881-48D0-BDAA-2916CEC4C276}"/>
              </a:ext>
            </a:extLst>
          </p:cNvPr>
          <p:cNvSpPr/>
          <p:nvPr/>
        </p:nvSpPr>
        <p:spPr>
          <a:xfrm>
            <a:off x="-256342" y="5491162"/>
            <a:ext cx="2943225" cy="885825"/>
          </a:xfrm>
          <a:prstGeom prst="rect">
            <a:avLst/>
          </a:prstGeom>
          <a:no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j-lt"/>
              </a:rPr>
              <a:t>R.S.KEERTHI  </a:t>
            </a:r>
          </a:p>
          <a:p>
            <a:pPr algn="ctr"/>
            <a:r>
              <a:rPr lang="en-US" sz="1600" dirty="0">
                <a:solidFill>
                  <a:schemeClr val="bg1"/>
                </a:solidFill>
                <a:latin typeface="+mj-lt"/>
              </a:rPr>
              <a:t>AHMED DODIA</a:t>
            </a:r>
          </a:p>
        </p:txBody>
      </p:sp>
      <p:sp>
        <p:nvSpPr>
          <p:cNvPr id="6" name="Rectangle 5">
            <a:extLst>
              <a:ext uri="{FF2B5EF4-FFF2-40B4-BE49-F238E27FC236}">
                <a16:creationId xmlns:a16="http://schemas.microsoft.com/office/drawing/2014/main" id="{D77A98BF-B974-440C-8E62-EC27C0BBF824}"/>
              </a:ext>
            </a:extLst>
          </p:cNvPr>
          <p:cNvSpPr/>
          <p:nvPr/>
        </p:nvSpPr>
        <p:spPr>
          <a:xfrm>
            <a:off x="8420100" y="5248275"/>
            <a:ext cx="3590925" cy="1457325"/>
          </a:xfrm>
          <a:prstGeom prst="rect">
            <a:avLst/>
          </a:prstGeom>
          <a:no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D85C139-0A43-4A36-AA91-4884740D8D34}"/>
              </a:ext>
            </a:extLst>
          </p:cNvPr>
          <p:cNvSpPr/>
          <p:nvPr/>
        </p:nvSpPr>
        <p:spPr>
          <a:xfrm>
            <a:off x="8591550" y="5248275"/>
            <a:ext cx="3590925" cy="1371600"/>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j-lt"/>
              </a:rPr>
              <a:t>DATA ANALYTICS</a:t>
            </a:r>
          </a:p>
          <a:p>
            <a:pPr algn="ctr"/>
            <a:r>
              <a:rPr lang="en-IN" sz="1600" b="0" i="0" dirty="0" err="1">
                <a:solidFill>
                  <a:schemeClr val="bg1"/>
                </a:solidFill>
                <a:effectLst/>
                <a:latin typeface="+mj-lt"/>
              </a:rPr>
              <a:t>Dr.</a:t>
            </a:r>
            <a:r>
              <a:rPr lang="en-IN" sz="1600" b="0" i="0" dirty="0">
                <a:solidFill>
                  <a:schemeClr val="bg1"/>
                </a:solidFill>
                <a:effectLst/>
                <a:latin typeface="+mj-lt"/>
              </a:rPr>
              <a:t> Massimo </a:t>
            </a:r>
            <a:r>
              <a:rPr lang="en-IN" sz="1600" b="0" i="0" dirty="0" err="1">
                <a:solidFill>
                  <a:schemeClr val="bg1"/>
                </a:solidFill>
                <a:effectLst/>
                <a:latin typeface="+mj-lt"/>
              </a:rPr>
              <a:t>Callisto</a:t>
            </a:r>
            <a:r>
              <a:rPr lang="en-IN" sz="1600" b="0" i="0" dirty="0">
                <a:solidFill>
                  <a:schemeClr val="bg1"/>
                </a:solidFill>
                <a:effectLst/>
                <a:latin typeface="+mj-lt"/>
              </a:rPr>
              <a:t> De Donato</a:t>
            </a:r>
            <a:endParaRPr lang="en-IN" sz="1600" dirty="0">
              <a:solidFill>
                <a:schemeClr val="bg1"/>
              </a:solidFill>
              <a:latin typeface="+mj-lt"/>
            </a:endParaRPr>
          </a:p>
        </p:txBody>
      </p:sp>
      <p:sp>
        <p:nvSpPr>
          <p:cNvPr id="13" name="Date Placeholder 12">
            <a:extLst>
              <a:ext uri="{FF2B5EF4-FFF2-40B4-BE49-F238E27FC236}">
                <a16:creationId xmlns:a16="http://schemas.microsoft.com/office/drawing/2014/main" id="{9858DA44-A535-405D-B3FD-C3C2D475845D}"/>
              </a:ext>
            </a:extLst>
          </p:cNvPr>
          <p:cNvSpPr>
            <a:spLocks noGrp="1"/>
          </p:cNvSpPr>
          <p:nvPr>
            <p:ph type="dt" sz="half" idx="10"/>
          </p:nvPr>
        </p:nvSpPr>
        <p:spPr/>
        <p:txBody>
          <a:bodyPr/>
          <a:lstStyle/>
          <a:p>
            <a:fld id="{17DAC116-D3E9-4BDF-AFF1-F90F23611FEE}" type="datetime1">
              <a:rPr lang="en-US" smtClean="0">
                <a:solidFill>
                  <a:schemeClr val="bg1"/>
                </a:solidFill>
              </a:rPr>
              <a:t>3/17/2021</a:t>
            </a:fld>
            <a:endParaRPr lang="en-US" dirty="0">
              <a:solidFill>
                <a:schemeClr val="bg1"/>
              </a:solidFill>
            </a:endParaRPr>
          </a:p>
        </p:txBody>
      </p:sp>
      <p:sp>
        <p:nvSpPr>
          <p:cNvPr id="14" name="Footer Placeholder 13">
            <a:extLst>
              <a:ext uri="{FF2B5EF4-FFF2-40B4-BE49-F238E27FC236}">
                <a16:creationId xmlns:a16="http://schemas.microsoft.com/office/drawing/2014/main" id="{7C898E21-5D27-459E-A919-B34601965023}"/>
              </a:ext>
            </a:extLst>
          </p:cNvPr>
          <p:cNvSpPr>
            <a:spLocks noGrp="1"/>
          </p:cNvSpPr>
          <p:nvPr>
            <p:ph type="ftr" sz="quarter" idx="11"/>
          </p:nvPr>
        </p:nvSpPr>
        <p:spPr/>
        <p:txBody>
          <a:bodyPr/>
          <a:lstStyle/>
          <a:p>
            <a:r>
              <a:rPr lang="en-US" dirty="0">
                <a:solidFill>
                  <a:schemeClr val="bg1"/>
                </a:solidFill>
              </a:rPr>
              <a:t>2020/2021</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357191" y="522898"/>
            <a:ext cx="3834809"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00759"/>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Removing Duplicate data</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795823"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p:txBody>
          <a:bodyPr/>
          <a:lstStyle/>
          <a:p>
            <a:fld id="{AA8C8F90-A4D5-48B4-A3E6-1EA88F7F7E55}" type="datetime1">
              <a:rPr lang="en-US" smtClean="0"/>
              <a:t>3/17/2021</a:t>
            </a:fld>
            <a:endParaRPr lang="en-US" dirty="0"/>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p:txBody>
          <a:bodyPr/>
          <a:lstStyle/>
          <a:p>
            <a:r>
              <a:rPr lang="en-US"/>
              <a:t>2020/2021</a:t>
            </a:r>
            <a:endParaRPr lang="en-US" dirty="0"/>
          </a:p>
        </p:txBody>
      </p:sp>
      <p:sp>
        <p:nvSpPr>
          <p:cNvPr id="15" name="Rectangle 14">
            <a:extLst>
              <a:ext uri="{FF2B5EF4-FFF2-40B4-BE49-F238E27FC236}">
                <a16:creationId xmlns:a16="http://schemas.microsoft.com/office/drawing/2014/main" id="{AAB95816-3A3B-4E41-8DAF-8FC2F0C7EEB4}"/>
              </a:ext>
            </a:extLst>
          </p:cNvPr>
          <p:cNvSpPr/>
          <p:nvPr/>
        </p:nvSpPr>
        <p:spPr>
          <a:xfrm>
            <a:off x="6974958" y="3136605"/>
            <a:ext cx="2525011" cy="106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p:txBody>
      </p:sp>
      <p:sp>
        <p:nvSpPr>
          <p:cNvPr id="2" name="Rectangle 1">
            <a:extLst>
              <a:ext uri="{FF2B5EF4-FFF2-40B4-BE49-F238E27FC236}">
                <a16:creationId xmlns:a16="http://schemas.microsoft.com/office/drawing/2014/main" id="{6CF1A45C-22C0-497F-A2BD-A80F58E4114B}"/>
              </a:ext>
            </a:extLst>
          </p:cNvPr>
          <p:cNvSpPr/>
          <p:nvPr/>
        </p:nvSpPr>
        <p:spPr>
          <a:xfrm>
            <a:off x="228600" y="999460"/>
            <a:ext cx="6140302" cy="5220579"/>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nSpc>
                <a:spcPct val="115000"/>
              </a:lnSpc>
            </a:pPr>
            <a:r>
              <a:rPr lang="en-US" sz="1600" b="0" i="0" dirty="0">
                <a:solidFill>
                  <a:schemeClr val="bg1"/>
                </a:solidFill>
                <a:effectLst/>
                <a:latin typeface="+mj-lt"/>
              </a:rPr>
              <a:t>Duplicate observations will happen most often during data collection. When you combine data sets from multiple places, scrape data, or receive data from clients or multiple departments, there are opportunities to create duplicate data. De-duplication is one of the largest areas to be considered in this process.</a:t>
            </a:r>
          </a:p>
          <a:p>
            <a:pPr marL="457200">
              <a:lnSpc>
                <a:spcPct val="115000"/>
              </a:lnSpc>
            </a:pPr>
            <a:endParaRPr lang="en-US" sz="1600" b="0" i="0" dirty="0">
              <a:solidFill>
                <a:schemeClr val="bg1"/>
              </a:solidFill>
              <a:effectLst/>
              <a:latin typeface="+mj-lt"/>
            </a:endParaRPr>
          </a:p>
          <a:p>
            <a:pPr marL="457200">
              <a:lnSpc>
                <a:spcPct val="115000"/>
              </a:lnSpc>
            </a:pPr>
            <a:r>
              <a:rPr lang="en-IN" sz="1600" b="0" i="0" dirty="0">
                <a:solidFill>
                  <a:schemeClr val="bg1"/>
                </a:solidFill>
                <a:latin typeface="+mj-lt"/>
              </a:rPr>
              <a:t> We have used the </a:t>
            </a:r>
            <a:r>
              <a:rPr lang="en-IN" sz="1600" b="0" i="0" dirty="0" err="1">
                <a:solidFill>
                  <a:schemeClr val="bg1"/>
                </a:solidFill>
                <a:latin typeface="+mj-lt"/>
              </a:rPr>
              <a:t>duplica</a:t>
            </a:r>
            <a:r>
              <a:rPr lang="en-IN" sz="1600" dirty="0" err="1">
                <a:solidFill>
                  <a:schemeClr val="bg1"/>
                </a:solidFill>
                <a:latin typeface="+mj-lt"/>
              </a:rPr>
              <a:t>tes_if_any</a:t>
            </a:r>
            <a:r>
              <a:rPr lang="en-IN" sz="1600" dirty="0">
                <a:solidFill>
                  <a:schemeClr val="bg1"/>
                </a:solidFill>
                <a:latin typeface="+mj-lt"/>
              </a:rPr>
              <a:t>() function to look for duplicates in the datasets.</a:t>
            </a:r>
            <a:endParaRPr lang="en-US" sz="1600" b="0" i="0" dirty="0">
              <a:solidFill>
                <a:schemeClr val="bg1"/>
              </a:solidFill>
              <a:effectLst/>
              <a:latin typeface="+mj-lt"/>
            </a:endParaRPr>
          </a:p>
        </p:txBody>
      </p:sp>
      <p:pic>
        <p:nvPicPr>
          <p:cNvPr id="10" name="Picture 9">
            <a:extLst>
              <a:ext uri="{FF2B5EF4-FFF2-40B4-BE49-F238E27FC236}">
                <a16:creationId xmlns:a16="http://schemas.microsoft.com/office/drawing/2014/main" id="{878EAD7E-EED0-4BD5-A508-ECB30A80AF8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Lst>
          </a:blip>
          <a:stretch>
            <a:fillRect/>
          </a:stretch>
        </p:blipFill>
        <p:spPr>
          <a:xfrm>
            <a:off x="6283842" y="1477930"/>
            <a:ext cx="5826642" cy="4486928"/>
          </a:xfrm>
          <a:prstGeom prst="rect">
            <a:avLst/>
          </a:prstGeom>
        </p:spPr>
      </p:pic>
    </p:spTree>
    <p:extLst>
      <p:ext uri="{BB962C8B-B14F-4D97-AF65-F5344CB8AC3E}">
        <p14:creationId xmlns:p14="http://schemas.microsoft.com/office/powerpoint/2010/main" val="423071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32158" y="522898"/>
            <a:ext cx="502935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599" y="177696"/>
            <a:ext cx="12508771" cy="78840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MongoDB</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393404" y="522898"/>
            <a:ext cx="5720316"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a:xfrm>
            <a:off x="838200" y="6350322"/>
            <a:ext cx="2924128" cy="371153"/>
          </a:xfrm>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a:xfrm>
            <a:off x="4038600" y="6350322"/>
            <a:ext cx="4386192" cy="371153"/>
          </a:xfrm>
        </p:spPr>
        <p:txBody>
          <a:bodyPr/>
          <a:lstStyle/>
          <a:p>
            <a:r>
              <a:rPr lang="en-US" dirty="0">
                <a:solidFill>
                  <a:schemeClr val="bg1"/>
                </a:solidFill>
              </a:rPr>
              <a:t>2020/2021</a:t>
            </a:r>
          </a:p>
        </p:txBody>
      </p:sp>
      <p:sp>
        <p:nvSpPr>
          <p:cNvPr id="12" name="Rectangle 11">
            <a:extLst>
              <a:ext uri="{FF2B5EF4-FFF2-40B4-BE49-F238E27FC236}">
                <a16:creationId xmlns:a16="http://schemas.microsoft.com/office/drawing/2014/main" id="{3C592578-7C87-4B2B-B40B-EF2DBE5F2211}"/>
              </a:ext>
            </a:extLst>
          </p:cNvPr>
          <p:cNvSpPr/>
          <p:nvPr/>
        </p:nvSpPr>
        <p:spPr>
          <a:xfrm>
            <a:off x="4976037" y="1058554"/>
            <a:ext cx="6799519" cy="5118962"/>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i="0" dirty="0">
                <a:solidFill>
                  <a:schemeClr val="bg1"/>
                </a:solidFill>
                <a:effectLst/>
                <a:latin typeface="+mj-lt"/>
              </a:rPr>
              <a:t>MongoDB</a:t>
            </a:r>
            <a:r>
              <a:rPr lang="en-US" sz="1600" b="0" i="0" dirty="0">
                <a:solidFill>
                  <a:schemeClr val="bg1"/>
                </a:solidFill>
                <a:effectLst/>
                <a:latin typeface="+mj-lt"/>
              </a:rPr>
              <a:t> is a document-oriented NoSQL database used for high volume data storage. Instead of using tables and rows as in the traditional relational databases, MongoDB makes use of collections and documents. Documents consist of key-value pairs which are the basic unit of data in MongoDB. Collections contain sets of documents and function which is the equivalent of relational database tables. MongoDB is a database which came into light around the mid-2000s. </a:t>
            </a:r>
            <a:endParaRPr lang="en-US" sz="1600" dirty="0">
              <a:solidFill>
                <a:schemeClr val="bg1"/>
              </a:solidFill>
              <a:latin typeface="+mj-lt"/>
            </a:endParaRPr>
          </a:p>
          <a:p>
            <a:pPr algn="ctr"/>
            <a:endParaRPr lang="en-IN" sz="1600" dirty="0">
              <a:solidFill>
                <a:schemeClr val="bg1"/>
              </a:solidFill>
              <a:latin typeface="+mj-lt"/>
            </a:endParaRPr>
          </a:p>
        </p:txBody>
      </p:sp>
      <p:pic>
        <p:nvPicPr>
          <p:cNvPr id="2054" name="Picture 6" descr="MongoDB – abiramikrithika's Blog">
            <a:extLst>
              <a:ext uri="{FF2B5EF4-FFF2-40B4-BE49-F238E27FC236}">
                <a16:creationId xmlns:a16="http://schemas.microsoft.com/office/drawing/2014/main" id="{5DF92BDF-8E1B-4B4B-94E1-709C2A7064B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48856" y="1311300"/>
            <a:ext cx="4550735" cy="4515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557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35573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599" y="177696"/>
            <a:ext cx="12508771" cy="78840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MongoDB Charts</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869712"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a:xfrm>
            <a:off x="838200" y="6350322"/>
            <a:ext cx="2924128" cy="371153"/>
          </a:xfrm>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a:xfrm>
            <a:off x="4038600" y="6350322"/>
            <a:ext cx="4386192" cy="371153"/>
          </a:xfrm>
        </p:spPr>
        <p:txBody>
          <a:bodyPr/>
          <a:lstStyle/>
          <a:p>
            <a:r>
              <a:rPr lang="en-US" dirty="0">
                <a:solidFill>
                  <a:schemeClr val="bg1"/>
                </a:solidFill>
              </a:rPr>
              <a:t>2020/2021</a:t>
            </a:r>
          </a:p>
        </p:txBody>
      </p:sp>
      <p:sp>
        <p:nvSpPr>
          <p:cNvPr id="12" name="Rectangle 11">
            <a:extLst>
              <a:ext uri="{FF2B5EF4-FFF2-40B4-BE49-F238E27FC236}">
                <a16:creationId xmlns:a16="http://schemas.microsoft.com/office/drawing/2014/main" id="{3C592578-7C87-4B2B-B40B-EF2DBE5F2211}"/>
              </a:ext>
            </a:extLst>
          </p:cNvPr>
          <p:cNvSpPr/>
          <p:nvPr/>
        </p:nvSpPr>
        <p:spPr>
          <a:xfrm>
            <a:off x="329609" y="1158952"/>
            <a:ext cx="11206717" cy="4540095"/>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i="0" dirty="0">
                <a:solidFill>
                  <a:schemeClr val="bg1"/>
                </a:solidFill>
                <a:effectLst/>
                <a:latin typeface="+mj-lt"/>
              </a:rPr>
              <a:t>MongoDB Charts</a:t>
            </a:r>
            <a:r>
              <a:rPr lang="en-US" sz="1600" b="0" i="0" dirty="0">
                <a:solidFill>
                  <a:schemeClr val="bg1"/>
                </a:solidFill>
                <a:effectLst/>
                <a:latin typeface="+mj-lt"/>
              </a:rPr>
              <a:t> is a tool to create visual representations of your </a:t>
            </a:r>
            <a:r>
              <a:rPr lang="en-US" sz="1600" b="1" i="0" dirty="0">
                <a:solidFill>
                  <a:schemeClr val="bg1"/>
                </a:solidFill>
                <a:effectLst/>
                <a:latin typeface="+mj-lt"/>
              </a:rPr>
              <a:t>MongoDB</a:t>
            </a:r>
            <a:r>
              <a:rPr lang="en-US" sz="1600" b="0" i="0" dirty="0">
                <a:solidFill>
                  <a:schemeClr val="bg1"/>
                </a:solidFill>
                <a:effectLst/>
                <a:latin typeface="+mj-lt"/>
              </a:rPr>
              <a:t> data. Data visualization is a key component to providing a clear understanding of your data, highlighting correlations between variables and making it easy to discern patterns and trends within your dataset</a:t>
            </a:r>
            <a:r>
              <a:rPr lang="en-US" sz="1600" dirty="0">
                <a:solidFill>
                  <a:schemeClr val="bg1"/>
                </a:solidFill>
                <a:latin typeface="+mj-lt"/>
              </a:rPr>
              <a:t>. To work with </a:t>
            </a:r>
            <a:r>
              <a:rPr lang="en-US" sz="1600" dirty="0" err="1">
                <a:solidFill>
                  <a:schemeClr val="bg1"/>
                </a:solidFill>
                <a:latin typeface="+mj-lt"/>
              </a:rPr>
              <a:t>Mongodb</a:t>
            </a:r>
            <a:r>
              <a:rPr lang="en-US" sz="1600" dirty="0">
                <a:solidFill>
                  <a:schemeClr val="bg1"/>
                </a:solidFill>
                <a:latin typeface="+mj-lt"/>
              </a:rPr>
              <a:t> charts there are some </a:t>
            </a:r>
            <a:r>
              <a:rPr lang="en-US" sz="1600" dirty="0" err="1">
                <a:solidFill>
                  <a:schemeClr val="bg1"/>
                </a:solidFill>
                <a:latin typeface="+mj-lt"/>
              </a:rPr>
              <a:t>prerequisties</a:t>
            </a:r>
            <a:r>
              <a:rPr lang="en-US" sz="1600" dirty="0">
                <a:solidFill>
                  <a:schemeClr val="bg1"/>
                </a:solidFill>
                <a:latin typeface="+mj-lt"/>
              </a:rPr>
              <a:t>. They are as follows..,</a:t>
            </a:r>
          </a:p>
          <a:p>
            <a:pPr marL="342900" indent="-342900">
              <a:buAutoNum type="arabicPeriod"/>
            </a:pPr>
            <a:r>
              <a:rPr lang="en-US" sz="1600" dirty="0" err="1">
                <a:solidFill>
                  <a:schemeClr val="bg1"/>
                </a:solidFill>
                <a:latin typeface="+mj-lt"/>
              </a:rPr>
              <a:t>Mongodb</a:t>
            </a:r>
            <a:r>
              <a:rPr lang="en-US" sz="1600" dirty="0">
                <a:solidFill>
                  <a:schemeClr val="bg1"/>
                </a:solidFill>
                <a:latin typeface="+mj-lt"/>
              </a:rPr>
              <a:t> atlas account</a:t>
            </a:r>
          </a:p>
          <a:p>
            <a:pPr marL="342900" indent="-342900">
              <a:buAutoNum type="arabicPeriod" startAt="2"/>
            </a:pPr>
            <a:r>
              <a:rPr lang="en-US" sz="1600" dirty="0" err="1">
                <a:solidFill>
                  <a:schemeClr val="bg1"/>
                </a:solidFill>
                <a:latin typeface="+mj-lt"/>
              </a:rPr>
              <a:t>Datasource</a:t>
            </a:r>
            <a:endParaRPr lang="en-US" sz="1600" dirty="0">
              <a:solidFill>
                <a:schemeClr val="bg1"/>
              </a:solidFill>
              <a:latin typeface="+mj-lt"/>
            </a:endParaRPr>
          </a:p>
          <a:p>
            <a:pPr marL="342900" indent="-342900">
              <a:buAutoNum type="arabicPeriod" startAt="2"/>
            </a:pPr>
            <a:r>
              <a:rPr lang="en-US" sz="1600" dirty="0">
                <a:solidFill>
                  <a:schemeClr val="bg1"/>
                </a:solidFill>
                <a:latin typeface="+mj-lt"/>
              </a:rPr>
              <a:t>Network access</a:t>
            </a:r>
          </a:p>
          <a:p>
            <a:pPr marL="342900" indent="-342900">
              <a:buAutoNum type="arabicPeriod" startAt="2"/>
            </a:pPr>
            <a:r>
              <a:rPr lang="en-US" sz="1600" dirty="0">
                <a:solidFill>
                  <a:schemeClr val="bg1"/>
                </a:solidFill>
                <a:latin typeface="+mj-lt"/>
              </a:rPr>
              <a:t>Atlas project and cluster</a:t>
            </a:r>
          </a:p>
          <a:p>
            <a:pPr marL="342900" indent="-342900">
              <a:buAutoNum type="arabicPeriod" startAt="2"/>
            </a:pPr>
            <a:endParaRPr lang="en-US" dirty="0"/>
          </a:p>
          <a:p>
            <a:pPr algn="ctr"/>
            <a:endParaRPr lang="en-IN" dirty="0"/>
          </a:p>
        </p:txBody>
      </p:sp>
    </p:spTree>
    <p:extLst>
      <p:ext uri="{BB962C8B-B14F-4D97-AF65-F5344CB8AC3E}">
        <p14:creationId xmlns:p14="http://schemas.microsoft.com/office/powerpoint/2010/main" val="1955282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0297">
              <a:srgbClr val="0A606D"/>
            </a:gs>
            <a:gs pos="92512">
              <a:srgbClr val="095A67"/>
            </a:gs>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35573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599" y="177696"/>
            <a:ext cx="12508771" cy="78840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MongoDB Charts</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869712"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a:xfrm>
            <a:off x="838200" y="6350322"/>
            <a:ext cx="2924128" cy="371153"/>
          </a:xfrm>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a:xfrm>
            <a:off x="4038600" y="6350322"/>
            <a:ext cx="4386192" cy="371153"/>
          </a:xfrm>
        </p:spPr>
        <p:txBody>
          <a:bodyPr/>
          <a:lstStyle/>
          <a:p>
            <a:r>
              <a:rPr lang="en-US" dirty="0">
                <a:solidFill>
                  <a:schemeClr val="bg1"/>
                </a:solidFill>
              </a:rPr>
              <a:t>2020/2021</a:t>
            </a:r>
          </a:p>
        </p:txBody>
      </p:sp>
      <p:sp>
        <p:nvSpPr>
          <p:cNvPr id="12" name="Rectangle 11">
            <a:extLst>
              <a:ext uri="{FF2B5EF4-FFF2-40B4-BE49-F238E27FC236}">
                <a16:creationId xmlns:a16="http://schemas.microsoft.com/office/drawing/2014/main" id="{3C592578-7C87-4B2B-B40B-EF2DBE5F2211}"/>
              </a:ext>
            </a:extLst>
          </p:cNvPr>
          <p:cNvSpPr/>
          <p:nvPr/>
        </p:nvSpPr>
        <p:spPr>
          <a:xfrm>
            <a:off x="329610" y="1158952"/>
            <a:ext cx="5390056" cy="4540095"/>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0" i="0" dirty="0" err="1">
                <a:solidFill>
                  <a:schemeClr val="bg1"/>
                </a:solidFill>
                <a:effectLst/>
                <a:latin typeface="+mj-lt"/>
              </a:rPr>
              <a:t>Mongodb</a:t>
            </a:r>
            <a:r>
              <a:rPr lang="en-US" sz="1600" b="0" i="0" dirty="0">
                <a:solidFill>
                  <a:schemeClr val="bg1"/>
                </a:solidFill>
                <a:effectLst/>
                <a:latin typeface="+mj-lt"/>
              </a:rPr>
              <a:t> charts reduces </a:t>
            </a:r>
            <a:r>
              <a:rPr lang="en-US" sz="1600" dirty="0">
                <a:solidFill>
                  <a:schemeClr val="bg1"/>
                </a:solidFill>
                <a:latin typeface="+mj-lt"/>
              </a:rPr>
              <a:t>the need of ETL process. </a:t>
            </a:r>
            <a:r>
              <a:rPr lang="en-US" sz="1600" b="0" i="0" dirty="0">
                <a:solidFill>
                  <a:schemeClr val="bg1"/>
                </a:solidFill>
                <a:effectLst/>
                <a:latin typeface="+mj-lt"/>
              </a:rPr>
              <a:t>With MongoDB Charts you can connect to your MongoDB server, assign user authorization policies to your reports, and easily generate visualization dashboards. With over a dozen different chart variations to choose from, stunning visualizations are just a few clicks away.</a:t>
            </a:r>
          </a:p>
          <a:p>
            <a:pPr algn="l"/>
            <a:endParaRPr lang="en-US" sz="1600" b="0" i="0" dirty="0">
              <a:solidFill>
                <a:schemeClr val="bg1"/>
              </a:solidFill>
              <a:effectLst/>
              <a:latin typeface="+mj-lt"/>
            </a:endParaRPr>
          </a:p>
          <a:p>
            <a:pPr algn="l"/>
            <a:r>
              <a:rPr lang="en-US" sz="1600" b="0" i="0" dirty="0">
                <a:solidFill>
                  <a:schemeClr val="bg1"/>
                </a:solidFill>
                <a:effectLst/>
                <a:latin typeface="+mj-lt"/>
              </a:rPr>
              <a:t>MongoDB Charts allows for data to be visualized without performing ETL operations, saving valuable time and resources. You don’t need to write any code or rely on third-party tools. Further, you still get to leverage the richness of the Document Model.</a:t>
            </a:r>
          </a:p>
          <a:p>
            <a:pPr marL="342900" indent="-342900">
              <a:buAutoNum type="arabicPeriod" startAt="2"/>
            </a:pPr>
            <a:endParaRPr lang="en-US" dirty="0">
              <a:solidFill>
                <a:schemeClr val="bg1"/>
              </a:solidFill>
              <a:latin typeface="+mj-lt"/>
            </a:endParaRPr>
          </a:p>
          <a:p>
            <a:pPr algn="ctr"/>
            <a:endParaRPr lang="en-IN" dirty="0">
              <a:solidFill>
                <a:schemeClr val="bg1"/>
              </a:solidFill>
              <a:latin typeface="+mj-lt"/>
            </a:endParaRPr>
          </a:p>
        </p:txBody>
      </p:sp>
      <p:pic>
        <p:nvPicPr>
          <p:cNvPr id="1026" name="Picture 2">
            <a:extLst>
              <a:ext uri="{FF2B5EF4-FFF2-40B4-BE49-F238E27FC236}">
                <a16:creationId xmlns:a16="http://schemas.microsoft.com/office/drawing/2014/main" id="{839F874D-E1F0-4196-94E5-AC00CEFFF40B}"/>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182682" y="1148833"/>
            <a:ext cx="5386507" cy="454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54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537944" y="522898"/>
            <a:ext cx="392356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599" y="177696"/>
            <a:ext cx="12508771" cy="78840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MongoDB Charts types</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306186"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a:xfrm>
            <a:off x="838200" y="6350322"/>
            <a:ext cx="2924128" cy="371153"/>
          </a:xfrm>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a:xfrm>
            <a:off x="4038600" y="6350322"/>
            <a:ext cx="4386192" cy="371153"/>
          </a:xfrm>
        </p:spPr>
        <p:txBody>
          <a:bodyPr/>
          <a:lstStyle/>
          <a:p>
            <a:r>
              <a:rPr lang="en-US" dirty="0">
                <a:solidFill>
                  <a:schemeClr val="bg1"/>
                </a:solidFill>
              </a:rPr>
              <a:t>2020/2021</a:t>
            </a:r>
          </a:p>
        </p:txBody>
      </p:sp>
      <p:sp>
        <p:nvSpPr>
          <p:cNvPr id="12" name="Rectangle 11">
            <a:extLst>
              <a:ext uri="{FF2B5EF4-FFF2-40B4-BE49-F238E27FC236}">
                <a16:creationId xmlns:a16="http://schemas.microsoft.com/office/drawing/2014/main" id="{3C592578-7C87-4B2B-B40B-EF2DBE5F2211}"/>
              </a:ext>
            </a:extLst>
          </p:cNvPr>
          <p:cNvSpPr/>
          <p:nvPr/>
        </p:nvSpPr>
        <p:spPr>
          <a:xfrm>
            <a:off x="329609" y="719109"/>
            <a:ext cx="11633792" cy="5631213"/>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0" dirty="0">
                <a:solidFill>
                  <a:schemeClr val="bg1"/>
                </a:solidFill>
                <a:effectLst/>
                <a:latin typeface="+mj-lt"/>
              </a:rPr>
              <a:t>MongoDB Charts provides a wide variety of chart types to visualize your data. Based on the type and sequence of data, we can represent them in the following types of charts..,</a:t>
            </a:r>
          </a:p>
          <a:p>
            <a:endParaRPr lang="en-US" sz="1600" i="0" dirty="0">
              <a:solidFill>
                <a:schemeClr val="bg1"/>
              </a:solidFill>
              <a:effectLst/>
              <a:latin typeface="+mj-lt"/>
            </a:endParaRPr>
          </a:p>
          <a:p>
            <a:pPr marL="342900" indent="-342900" algn="l">
              <a:buFont typeface="+mj-lt"/>
              <a:buAutoNum type="arabicPeriod"/>
            </a:pPr>
            <a:r>
              <a:rPr lang="en-US" sz="1600" i="0" dirty="0">
                <a:solidFill>
                  <a:schemeClr val="bg1"/>
                </a:solidFill>
                <a:effectLst/>
                <a:latin typeface="+mj-lt"/>
              </a:rPr>
              <a:t>Column and Bar Charts.</a:t>
            </a:r>
          </a:p>
          <a:p>
            <a:pPr marL="342900" indent="-342900" algn="l">
              <a:buFont typeface="+mj-lt"/>
              <a:buAutoNum type="arabicPeriod"/>
            </a:pPr>
            <a:r>
              <a:rPr lang="en-US" sz="1600" i="0" dirty="0">
                <a:solidFill>
                  <a:schemeClr val="bg1"/>
                </a:solidFill>
                <a:effectLst/>
                <a:latin typeface="+mj-lt"/>
              </a:rPr>
              <a:t>Line and Area Charts.</a:t>
            </a:r>
          </a:p>
          <a:p>
            <a:pPr marL="342900" indent="-342900" algn="l">
              <a:buFont typeface="+mj-lt"/>
              <a:buAutoNum type="arabicPeriod"/>
            </a:pPr>
            <a:r>
              <a:rPr lang="en-US" sz="1600" i="0" dirty="0">
                <a:solidFill>
                  <a:schemeClr val="bg1"/>
                </a:solidFill>
                <a:effectLst/>
                <a:latin typeface="+mj-lt"/>
              </a:rPr>
              <a:t>Grid Charts.</a:t>
            </a:r>
          </a:p>
          <a:p>
            <a:pPr marL="800100" lvl="1" indent="-342900">
              <a:buFont typeface="Arial" panose="020B0604020202020204" pitchFamily="34" charset="0"/>
              <a:buChar char="•"/>
            </a:pPr>
            <a:r>
              <a:rPr lang="en-US" sz="1600" i="0" dirty="0">
                <a:solidFill>
                  <a:schemeClr val="bg1"/>
                </a:solidFill>
                <a:effectLst/>
                <a:latin typeface="+mj-lt"/>
              </a:rPr>
              <a:t>Heatmaps.</a:t>
            </a:r>
          </a:p>
          <a:p>
            <a:pPr marL="800100" lvl="1" indent="-342900">
              <a:buFont typeface="Arial" panose="020B0604020202020204" pitchFamily="34" charset="0"/>
              <a:buChar char="•"/>
            </a:pPr>
            <a:r>
              <a:rPr lang="en-US" sz="1600" i="0" dirty="0">
                <a:solidFill>
                  <a:schemeClr val="bg1"/>
                </a:solidFill>
                <a:effectLst/>
                <a:latin typeface="+mj-lt"/>
              </a:rPr>
              <a:t>Scatter Charts.</a:t>
            </a:r>
          </a:p>
          <a:p>
            <a:pPr marL="342900" indent="-342900" algn="l">
              <a:buFont typeface="+mj-lt"/>
              <a:buAutoNum type="arabicPeriod"/>
            </a:pPr>
            <a:r>
              <a:rPr lang="en-US" sz="1600" i="0" dirty="0">
                <a:solidFill>
                  <a:schemeClr val="bg1"/>
                </a:solidFill>
                <a:effectLst/>
                <a:latin typeface="+mj-lt"/>
              </a:rPr>
              <a:t> Circular Charts.</a:t>
            </a:r>
          </a:p>
          <a:p>
            <a:pPr marL="800100" lvl="1" indent="-342900">
              <a:buFont typeface="Arial" panose="020B0604020202020204" pitchFamily="34" charset="0"/>
              <a:buChar char="•"/>
            </a:pPr>
            <a:r>
              <a:rPr lang="en-US" sz="1600" i="0" dirty="0">
                <a:solidFill>
                  <a:schemeClr val="bg1"/>
                </a:solidFill>
                <a:effectLst/>
                <a:latin typeface="+mj-lt"/>
              </a:rPr>
              <a:t>Donut Charts.</a:t>
            </a:r>
          </a:p>
          <a:p>
            <a:pPr marL="800100" lvl="1" indent="-342900">
              <a:buFont typeface="Arial" panose="020B0604020202020204" pitchFamily="34" charset="0"/>
              <a:buChar char="•"/>
            </a:pPr>
            <a:r>
              <a:rPr lang="en-US" sz="1600" i="0" dirty="0">
                <a:solidFill>
                  <a:schemeClr val="bg1"/>
                </a:solidFill>
                <a:effectLst/>
                <a:latin typeface="+mj-lt"/>
              </a:rPr>
              <a:t>Gauge Charts.</a:t>
            </a:r>
          </a:p>
          <a:p>
            <a:pPr marL="342900" indent="-342900">
              <a:buAutoNum type="arabicPeriod" startAt="5"/>
            </a:pPr>
            <a:r>
              <a:rPr lang="en-IN" sz="1600" i="0" dirty="0">
                <a:solidFill>
                  <a:schemeClr val="bg1"/>
                </a:solidFill>
                <a:effectLst/>
                <a:latin typeface="+mj-lt"/>
              </a:rPr>
              <a:t>Text Charts</a:t>
            </a:r>
          </a:p>
          <a:p>
            <a:pPr marL="800100" lvl="1" indent="-342900">
              <a:buFont typeface="Arial" panose="020B0604020202020204" pitchFamily="34" charset="0"/>
              <a:buChar char="•"/>
            </a:pPr>
            <a:r>
              <a:rPr lang="en-IN" sz="1600" i="0" dirty="0">
                <a:solidFill>
                  <a:schemeClr val="bg1"/>
                </a:solidFill>
                <a:effectLst/>
                <a:latin typeface="+mj-lt"/>
              </a:rPr>
              <a:t>Data Tables</a:t>
            </a:r>
          </a:p>
          <a:p>
            <a:pPr marL="800100" lvl="1" indent="-342900">
              <a:buFont typeface="Arial" panose="020B0604020202020204" pitchFamily="34" charset="0"/>
              <a:buChar char="•"/>
            </a:pPr>
            <a:r>
              <a:rPr lang="en-IN" sz="1600" i="0" dirty="0">
                <a:solidFill>
                  <a:schemeClr val="bg1"/>
                </a:solidFill>
                <a:effectLst/>
                <a:latin typeface="+mj-lt"/>
              </a:rPr>
              <a:t>Number Charts</a:t>
            </a:r>
          </a:p>
          <a:p>
            <a:pPr marL="800100" lvl="1" indent="-342900">
              <a:buFont typeface="Arial" panose="020B0604020202020204" pitchFamily="34" charset="0"/>
              <a:buChar char="•"/>
            </a:pPr>
            <a:r>
              <a:rPr lang="en-IN" sz="1600" i="0" dirty="0">
                <a:solidFill>
                  <a:schemeClr val="bg1"/>
                </a:solidFill>
                <a:effectLst/>
                <a:latin typeface="+mj-lt"/>
              </a:rPr>
              <a:t>Word Clouds </a:t>
            </a:r>
          </a:p>
          <a:p>
            <a:pPr marL="800100" lvl="1" indent="-342900">
              <a:buFont typeface="Arial" panose="020B0604020202020204" pitchFamily="34" charset="0"/>
              <a:buChar char="•"/>
            </a:pPr>
            <a:r>
              <a:rPr lang="en-IN" sz="1600" i="0" dirty="0">
                <a:solidFill>
                  <a:schemeClr val="bg1"/>
                </a:solidFill>
                <a:effectLst/>
                <a:latin typeface="+mj-lt"/>
              </a:rPr>
              <a:t>Top Item Charts</a:t>
            </a:r>
            <a:endParaRPr lang="en-IN" sz="1600" dirty="0">
              <a:solidFill>
                <a:schemeClr val="bg1"/>
              </a:solidFill>
              <a:latin typeface="+mj-lt"/>
            </a:endParaRPr>
          </a:p>
          <a:p>
            <a:r>
              <a:rPr lang="en-IN" sz="1600" i="0" dirty="0">
                <a:solidFill>
                  <a:schemeClr val="bg1"/>
                </a:solidFill>
                <a:effectLst/>
                <a:latin typeface="+mj-lt"/>
              </a:rPr>
              <a:t>6. Geospatial Charts</a:t>
            </a:r>
          </a:p>
          <a:p>
            <a:br>
              <a:rPr lang="en-IN" sz="1600" dirty="0">
                <a:solidFill>
                  <a:schemeClr val="bg1"/>
                </a:solidFill>
                <a:latin typeface="+mj-lt"/>
              </a:rPr>
            </a:br>
            <a:endParaRPr lang="en-US" sz="1600" i="0" dirty="0">
              <a:solidFill>
                <a:schemeClr val="bg1"/>
              </a:solidFill>
              <a:effectLst/>
              <a:latin typeface="+mj-lt"/>
            </a:endParaRPr>
          </a:p>
          <a:p>
            <a:endParaRPr lang="en-IN" sz="1600" dirty="0">
              <a:solidFill>
                <a:schemeClr val="bg1"/>
              </a:solidFill>
              <a:latin typeface="+mj-lt"/>
            </a:endParaRPr>
          </a:p>
        </p:txBody>
      </p:sp>
      <p:pic>
        <p:nvPicPr>
          <p:cNvPr id="7172" name="Picture 4" descr="Stacked bar example">
            <a:extLst>
              <a:ext uri="{FF2B5EF4-FFF2-40B4-BE49-F238E27FC236}">
                <a16:creationId xmlns:a16="http://schemas.microsoft.com/office/drawing/2014/main" id="{5803D5C5-C132-4BE3-9FEB-DEFC21444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290325" y="1848638"/>
            <a:ext cx="2525837" cy="188196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Discrete area example">
            <a:extLst>
              <a:ext uri="{FF2B5EF4-FFF2-40B4-BE49-F238E27FC236}">
                <a16:creationId xmlns:a16="http://schemas.microsoft.com/office/drawing/2014/main" id="{DF6D69F5-53D4-4E27-8D12-2EC33CC647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163" y="1872449"/>
            <a:ext cx="2525837" cy="183434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eatmap example">
            <a:extLst>
              <a:ext uri="{FF2B5EF4-FFF2-40B4-BE49-F238E27FC236}">
                <a16:creationId xmlns:a16="http://schemas.microsoft.com/office/drawing/2014/main" id="{625BDF87-7123-4FB1-B85E-42E031BD79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964711" y="3926810"/>
            <a:ext cx="2553426" cy="212212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Donut Chart Example">
            <a:extLst>
              <a:ext uri="{FF2B5EF4-FFF2-40B4-BE49-F238E27FC236}">
                <a16:creationId xmlns:a16="http://schemas.microsoft.com/office/drawing/2014/main" id="{86EC338B-84EA-4B66-8AC8-93BB31AF1F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0458" y="3926810"/>
            <a:ext cx="2613244" cy="221208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Data table example">
            <a:extLst>
              <a:ext uri="{FF2B5EF4-FFF2-40B4-BE49-F238E27FC236}">
                <a16:creationId xmlns:a16="http://schemas.microsoft.com/office/drawing/2014/main" id="{88AAD04C-5D99-4097-A646-5E73BD8171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6988" y="3868249"/>
            <a:ext cx="2617999" cy="233175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eospatial heatmap example">
            <a:extLst>
              <a:ext uri="{FF2B5EF4-FFF2-40B4-BE49-F238E27FC236}">
                <a16:creationId xmlns:a16="http://schemas.microsoft.com/office/drawing/2014/main" id="{634BC6B2-503A-44B1-AB5C-F6353EEDC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8964711" y="1754575"/>
            <a:ext cx="2617999" cy="195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23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241309" y="498006"/>
            <a:ext cx="5220199" cy="2489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599" y="103805"/>
            <a:ext cx="12508771" cy="78840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Concepts</a:t>
            </a:r>
            <a:br>
              <a:rPr lang="en-US" sz="2800" b="1" dirty="0">
                <a:solidFill>
                  <a:schemeClr val="bg1"/>
                </a:solidFill>
              </a:rPr>
            </a:br>
            <a:endParaRPr lang="en-US" sz="2800" b="1"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flipV="1">
            <a:off x="0" y="498006"/>
            <a:ext cx="5763846" cy="24893"/>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a:xfrm>
            <a:off x="838200" y="6350322"/>
            <a:ext cx="2924128" cy="371153"/>
          </a:xfrm>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a:xfrm>
            <a:off x="4038600" y="6555595"/>
            <a:ext cx="4386192" cy="371153"/>
          </a:xfrm>
        </p:spPr>
        <p:txBody>
          <a:bodyPr/>
          <a:lstStyle/>
          <a:p>
            <a:r>
              <a:rPr lang="en-US" dirty="0">
                <a:solidFill>
                  <a:schemeClr val="bg1"/>
                </a:solidFill>
              </a:rPr>
              <a:t>2020/2021</a:t>
            </a:r>
          </a:p>
        </p:txBody>
      </p:sp>
      <p:sp>
        <p:nvSpPr>
          <p:cNvPr id="12" name="Rectangle 11">
            <a:extLst>
              <a:ext uri="{FF2B5EF4-FFF2-40B4-BE49-F238E27FC236}">
                <a16:creationId xmlns:a16="http://schemas.microsoft.com/office/drawing/2014/main" id="{3C592578-7C87-4B2B-B40B-EF2DBE5F2211}"/>
              </a:ext>
            </a:extLst>
          </p:cNvPr>
          <p:cNvSpPr/>
          <p:nvPr/>
        </p:nvSpPr>
        <p:spPr>
          <a:xfrm>
            <a:off x="279104" y="1311300"/>
            <a:ext cx="5518014" cy="5128974"/>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dirty="0">
                <a:solidFill>
                  <a:schemeClr val="bg1"/>
                </a:solidFill>
                <a:latin typeface="+mj-lt"/>
              </a:rPr>
              <a:t>Data can be imported to or exported from </a:t>
            </a:r>
            <a:r>
              <a:rPr lang="en-US" sz="1600" dirty="0" err="1">
                <a:solidFill>
                  <a:schemeClr val="bg1"/>
                </a:solidFill>
                <a:latin typeface="+mj-lt"/>
              </a:rPr>
              <a:t>mongoDB</a:t>
            </a:r>
            <a:r>
              <a:rPr lang="en-US" sz="1600" dirty="0">
                <a:solidFill>
                  <a:schemeClr val="bg1"/>
                </a:solidFill>
                <a:latin typeface="+mj-lt"/>
              </a:rPr>
              <a:t>. In </a:t>
            </a:r>
            <a:r>
              <a:rPr lang="en-US" sz="1600" dirty="0" err="1">
                <a:solidFill>
                  <a:schemeClr val="bg1"/>
                </a:solidFill>
                <a:latin typeface="+mj-lt"/>
              </a:rPr>
              <a:t>mongoDB</a:t>
            </a:r>
            <a:r>
              <a:rPr lang="en-US" sz="1600" dirty="0">
                <a:solidFill>
                  <a:schemeClr val="bg1"/>
                </a:solidFill>
                <a:latin typeface="+mj-lt"/>
              </a:rPr>
              <a:t> data is stored as documents. </a:t>
            </a:r>
            <a:r>
              <a:rPr lang="en-US" sz="1600" b="0" i="0" dirty="0">
                <a:solidFill>
                  <a:schemeClr val="bg1"/>
                </a:solidFill>
                <a:effectLst/>
                <a:latin typeface="+mj-lt"/>
              </a:rPr>
              <a:t>which are gathered together in </a:t>
            </a:r>
            <a:r>
              <a:rPr lang="en-US" sz="1600" b="0" i="0" u="none" strike="noStrike" dirty="0">
                <a:solidFill>
                  <a:schemeClr val="bg1"/>
                </a:solidFill>
                <a:effectLst/>
                <a:latin typeface="+mj-lt"/>
              </a:rPr>
              <a:t>collections</a:t>
            </a:r>
            <a:r>
              <a:rPr lang="en-US" sz="1600" b="0" i="0" dirty="0">
                <a:solidFill>
                  <a:schemeClr val="bg1"/>
                </a:solidFill>
                <a:effectLst/>
                <a:latin typeface="+mj-lt"/>
              </a:rPr>
              <a:t>. A </a:t>
            </a:r>
            <a:r>
              <a:rPr lang="en-US" sz="1600" b="0" i="0" u="none" strike="noStrike" dirty="0">
                <a:solidFill>
                  <a:schemeClr val="bg1"/>
                </a:solidFill>
                <a:effectLst/>
                <a:latin typeface="+mj-lt"/>
              </a:rPr>
              <a:t>database</a:t>
            </a:r>
            <a:r>
              <a:rPr lang="en-US" sz="1600" b="0" i="0" dirty="0">
                <a:solidFill>
                  <a:schemeClr val="bg1"/>
                </a:solidFill>
                <a:effectLst/>
                <a:latin typeface="+mj-lt"/>
              </a:rPr>
              <a:t> stores one or more collections of documents. Data sources in MongoDB Charts reference a </a:t>
            </a:r>
            <a:r>
              <a:rPr lang="en-US" sz="1600" b="0" i="0" u="none" strike="noStrike" dirty="0">
                <a:solidFill>
                  <a:schemeClr val="bg1"/>
                </a:solidFill>
                <a:effectLst/>
                <a:latin typeface="+mj-lt"/>
              </a:rPr>
              <a:t>collection</a:t>
            </a:r>
            <a:r>
              <a:rPr lang="en-US" sz="1600" b="0" i="0" dirty="0">
                <a:solidFill>
                  <a:schemeClr val="bg1"/>
                </a:solidFill>
                <a:effectLst/>
                <a:latin typeface="+mj-lt"/>
              </a:rPr>
              <a:t> or </a:t>
            </a:r>
            <a:r>
              <a:rPr lang="en-US" sz="1600" b="0" i="0" u="none" strike="noStrike" dirty="0">
                <a:solidFill>
                  <a:schemeClr val="bg1"/>
                </a:solidFill>
                <a:effectLst/>
                <a:latin typeface="+mj-lt"/>
              </a:rPr>
              <a:t>view</a:t>
            </a:r>
            <a:r>
              <a:rPr lang="en-US" sz="1600" b="0" i="0" dirty="0">
                <a:solidFill>
                  <a:schemeClr val="bg1"/>
                </a:solidFill>
                <a:effectLst/>
                <a:latin typeface="+mj-lt"/>
              </a:rPr>
              <a:t> in your MongoDB deployment. The fields in that collection or view can be used to construct a chart. When building a chart, you will need to specify the data source that the chart uses.</a:t>
            </a:r>
          </a:p>
          <a:p>
            <a:endParaRPr lang="en-US" sz="1600" dirty="0">
              <a:solidFill>
                <a:srgbClr val="494747"/>
              </a:solidFill>
              <a:latin typeface="Akzidenz"/>
            </a:endParaRPr>
          </a:p>
          <a:p>
            <a:endParaRPr lang="en-US" sz="1600" dirty="0">
              <a:solidFill>
                <a:srgbClr val="494747"/>
              </a:solidFill>
              <a:latin typeface="Akzidenz"/>
            </a:endParaRPr>
          </a:p>
          <a:p>
            <a:endParaRPr lang="en-US" sz="1600" dirty="0">
              <a:solidFill>
                <a:srgbClr val="494747"/>
              </a:solidFill>
              <a:latin typeface="Akzidenz"/>
            </a:endParaRPr>
          </a:p>
          <a:p>
            <a:endParaRPr lang="en-US" sz="1600" dirty="0">
              <a:solidFill>
                <a:srgbClr val="494747"/>
              </a:solidFill>
              <a:latin typeface="Akzidenz"/>
            </a:endParaRPr>
          </a:p>
          <a:p>
            <a:endParaRPr lang="en-US" sz="1600" dirty="0">
              <a:solidFill>
                <a:srgbClr val="494747"/>
              </a:solidFill>
              <a:latin typeface="Akzidenz"/>
            </a:endParaRPr>
          </a:p>
          <a:p>
            <a:endParaRPr lang="en-IN" sz="1600" dirty="0">
              <a:solidFill>
                <a:schemeClr val="bg1"/>
              </a:solidFill>
              <a:latin typeface="+mj-lt"/>
            </a:endParaRPr>
          </a:p>
        </p:txBody>
      </p:sp>
      <p:sp>
        <p:nvSpPr>
          <p:cNvPr id="6" name="Rectangle 5">
            <a:extLst>
              <a:ext uri="{FF2B5EF4-FFF2-40B4-BE49-F238E27FC236}">
                <a16:creationId xmlns:a16="http://schemas.microsoft.com/office/drawing/2014/main" id="{F6239FAF-94C8-4315-883D-09B6D1D12BA8}"/>
              </a:ext>
            </a:extLst>
          </p:cNvPr>
          <p:cNvSpPr/>
          <p:nvPr/>
        </p:nvSpPr>
        <p:spPr>
          <a:xfrm>
            <a:off x="279104" y="1597981"/>
            <a:ext cx="1464816" cy="371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mj-lt"/>
              </a:rPr>
              <a:t>Data Source:</a:t>
            </a:r>
            <a:endParaRPr lang="en-IN" sz="1600" b="1" dirty="0">
              <a:solidFill>
                <a:schemeClr val="bg1"/>
              </a:solidFill>
              <a:latin typeface="+mj-lt"/>
            </a:endParaRPr>
          </a:p>
        </p:txBody>
      </p:sp>
      <p:pic>
        <p:nvPicPr>
          <p:cNvPr id="10" name="Picture 9">
            <a:extLst>
              <a:ext uri="{FF2B5EF4-FFF2-40B4-BE49-F238E27FC236}">
                <a16:creationId xmlns:a16="http://schemas.microsoft.com/office/drawing/2014/main" id="{3636DB36-6CF2-4539-A22B-33DF506B38F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47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97118" y="1311300"/>
            <a:ext cx="6394882" cy="5128974"/>
          </a:xfrm>
          <a:prstGeom prst="rect">
            <a:avLst/>
          </a:prstGeom>
        </p:spPr>
      </p:pic>
    </p:spTree>
    <p:extLst>
      <p:ext uri="{BB962C8B-B14F-4D97-AF65-F5344CB8AC3E}">
        <p14:creationId xmlns:p14="http://schemas.microsoft.com/office/powerpoint/2010/main" val="360889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241309" y="498006"/>
            <a:ext cx="5220199" cy="2489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599" y="103805"/>
            <a:ext cx="12508771" cy="78840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Concepts</a:t>
            </a:r>
            <a:br>
              <a:rPr lang="en-US" sz="2800" b="1" dirty="0">
                <a:solidFill>
                  <a:schemeClr val="bg1"/>
                </a:solidFill>
              </a:rPr>
            </a:br>
            <a:endParaRPr lang="en-US" sz="2800" b="1"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flipV="1">
            <a:off x="0" y="498006"/>
            <a:ext cx="5763846" cy="24893"/>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a:xfrm>
            <a:off x="838200" y="6350322"/>
            <a:ext cx="2924128" cy="371153"/>
          </a:xfrm>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a:xfrm>
            <a:off x="4038600" y="6555595"/>
            <a:ext cx="4386192" cy="371153"/>
          </a:xfrm>
        </p:spPr>
        <p:txBody>
          <a:bodyPr/>
          <a:lstStyle/>
          <a:p>
            <a:r>
              <a:rPr lang="en-US" dirty="0">
                <a:solidFill>
                  <a:schemeClr val="bg1"/>
                </a:solidFill>
              </a:rPr>
              <a:t>2020/2021</a:t>
            </a:r>
          </a:p>
        </p:txBody>
      </p:sp>
      <p:sp>
        <p:nvSpPr>
          <p:cNvPr id="12" name="Rectangle 11">
            <a:extLst>
              <a:ext uri="{FF2B5EF4-FFF2-40B4-BE49-F238E27FC236}">
                <a16:creationId xmlns:a16="http://schemas.microsoft.com/office/drawing/2014/main" id="{3C592578-7C87-4B2B-B40B-EF2DBE5F2211}"/>
              </a:ext>
            </a:extLst>
          </p:cNvPr>
          <p:cNvSpPr/>
          <p:nvPr/>
        </p:nvSpPr>
        <p:spPr>
          <a:xfrm>
            <a:off x="228599" y="1159414"/>
            <a:ext cx="5518014" cy="5128974"/>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bg1"/>
                </a:solidFill>
                <a:effectLst/>
                <a:latin typeface="+mj-lt"/>
              </a:rPr>
              <a:t>Dashboards are a collection of charts assembled to create a single unified display of your data. Each chart shows data from a single MongoDB collection or view, so dashboards are essential to attain insight into multiple focal points of your data in a single display. Dashboards can be shared with other users.</a:t>
            </a:r>
          </a:p>
          <a:p>
            <a:br>
              <a:rPr lang="en-US" sz="1600" dirty="0">
                <a:solidFill>
                  <a:schemeClr val="bg1"/>
                </a:solidFill>
                <a:latin typeface="+mj-lt"/>
              </a:rPr>
            </a:br>
            <a:endParaRPr lang="en-US" sz="1600" dirty="0">
              <a:solidFill>
                <a:schemeClr val="bg1"/>
              </a:solidFill>
              <a:latin typeface="+mj-lt"/>
            </a:endParaRPr>
          </a:p>
          <a:p>
            <a:endParaRPr lang="en-US" sz="1600" dirty="0">
              <a:solidFill>
                <a:schemeClr val="bg1"/>
              </a:solidFill>
              <a:latin typeface="+mj-lt"/>
            </a:endParaRPr>
          </a:p>
          <a:p>
            <a:endParaRPr lang="en-US" sz="1600" dirty="0">
              <a:solidFill>
                <a:schemeClr val="bg1"/>
              </a:solidFill>
              <a:latin typeface="+mj-lt"/>
            </a:endParaRPr>
          </a:p>
          <a:p>
            <a:endParaRPr lang="en-US" sz="1600" dirty="0">
              <a:solidFill>
                <a:schemeClr val="bg1"/>
              </a:solidFill>
              <a:latin typeface="+mj-lt"/>
            </a:endParaRPr>
          </a:p>
          <a:p>
            <a:endParaRPr lang="en-US" sz="1600" dirty="0">
              <a:solidFill>
                <a:schemeClr val="bg1"/>
              </a:solidFill>
              <a:latin typeface="+mj-lt"/>
            </a:endParaRPr>
          </a:p>
          <a:p>
            <a:endParaRPr lang="en-IN" sz="1600" dirty="0">
              <a:solidFill>
                <a:schemeClr val="bg1"/>
              </a:solidFill>
              <a:latin typeface="+mj-lt"/>
            </a:endParaRPr>
          </a:p>
        </p:txBody>
      </p:sp>
      <p:sp>
        <p:nvSpPr>
          <p:cNvPr id="6" name="Rectangle 5">
            <a:extLst>
              <a:ext uri="{FF2B5EF4-FFF2-40B4-BE49-F238E27FC236}">
                <a16:creationId xmlns:a16="http://schemas.microsoft.com/office/drawing/2014/main" id="{F6239FAF-94C8-4315-883D-09B6D1D12BA8}"/>
              </a:ext>
            </a:extLst>
          </p:cNvPr>
          <p:cNvSpPr/>
          <p:nvPr/>
        </p:nvSpPr>
        <p:spPr>
          <a:xfrm>
            <a:off x="178094" y="1670180"/>
            <a:ext cx="1464816" cy="4295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mj-lt"/>
              </a:rPr>
              <a:t>Dashboard:</a:t>
            </a:r>
            <a:endParaRPr lang="en-IN" sz="1600" b="1" dirty="0">
              <a:solidFill>
                <a:schemeClr val="bg1"/>
              </a:solidFill>
              <a:latin typeface="+mj-lt"/>
            </a:endParaRPr>
          </a:p>
        </p:txBody>
      </p:sp>
      <p:pic>
        <p:nvPicPr>
          <p:cNvPr id="4" name="Picture 3">
            <a:extLst>
              <a:ext uri="{FF2B5EF4-FFF2-40B4-BE49-F238E27FC236}">
                <a16:creationId xmlns:a16="http://schemas.microsoft.com/office/drawing/2014/main" id="{14C6EE03-7B05-4088-8CEB-006E4C8453D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contrast="20000"/>
                    </a14:imgEffect>
                  </a14:imgLayer>
                </a14:imgProps>
              </a:ext>
            </a:extLst>
          </a:blip>
          <a:stretch>
            <a:fillRect/>
          </a:stretch>
        </p:blipFill>
        <p:spPr>
          <a:xfrm>
            <a:off x="5962260" y="1159414"/>
            <a:ext cx="6229739" cy="5128974"/>
          </a:xfrm>
          <a:prstGeom prst="rect">
            <a:avLst/>
          </a:prstGeom>
        </p:spPr>
      </p:pic>
    </p:spTree>
    <p:extLst>
      <p:ext uri="{BB962C8B-B14F-4D97-AF65-F5344CB8AC3E}">
        <p14:creationId xmlns:p14="http://schemas.microsoft.com/office/powerpoint/2010/main" val="2685343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22" name="Straight Connector 21">
            <a:extLst>
              <a:ext uri="{FF2B5EF4-FFF2-40B4-BE49-F238E27FC236}">
                <a16:creationId xmlns:a16="http://schemas.microsoft.com/office/drawing/2014/main" id="{DBCA6D7B-8A35-4E62-B899-AC2888A0A358}"/>
              </a:ext>
              <a:ext uri="{C183D7F6-B498-43B3-948B-1728B52AA6E4}">
                <adec:decorative xmlns:adec="http://schemas.microsoft.com/office/drawing/2017/decorative" val="1"/>
              </a:ext>
            </a:extLst>
          </p:cNvPr>
          <p:cNvCxnSpPr>
            <a:cxnSpLocks/>
          </p:cNvCxnSpPr>
          <p:nvPr/>
        </p:nvCxnSpPr>
        <p:spPr>
          <a:xfrm>
            <a:off x="7676707" y="522898"/>
            <a:ext cx="451529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276A2A70-5FA2-4CC6-903D-55CD246B6B0F}"/>
              </a:ext>
            </a:extLst>
          </p:cNvPr>
          <p:cNvSpPr txBox="1">
            <a:spLocks/>
          </p:cNvSpPr>
          <p:nvPr/>
        </p:nvSpPr>
        <p:spPr>
          <a:xfrm>
            <a:off x="228600" y="1351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Achieved results</a:t>
            </a:r>
          </a:p>
        </p:txBody>
      </p:sp>
      <p:cxnSp>
        <p:nvCxnSpPr>
          <p:cNvPr id="24" name="Straight Connector 23">
            <a:extLst>
              <a:ext uri="{FF2B5EF4-FFF2-40B4-BE49-F238E27FC236}">
                <a16:creationId xmlns:a16="http://schemas.microsoft.com/office/drawing/2014/main" id="{7A582A81-2E62-41C4-A6F0-CD50781F9F5C}"/>
              </a:ext>
              <a:ext uri="{C183D7F6-B498-43B3-948B-1728B52AA6E4}">
                <adec:decorative xmlns:adec="http://schemas.microsoft.com/office/drawing/2017/decorative" val="1"/>
              </a:ext>
            </a:extLst>
          </p:cNvPr>
          <p:cNvCxnSpPr>
            <a:cxnSpLocks/>
          </p:cNvCxnSpPr>
          <p:nvPr/>
        </p:nvCxnSpPr>
        <p:spPr>
          <a:xfrm>
            <a:off x="0" y="522898"/>
            <a:ext cx="4359349"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51" name="Date Placeholder 2">
            <a:extLst>
              <a:ext uri="{FF2B5EF4-FFF2-40B4-BE49-F238E27FC236}">
                <a16:creationId xmlns:a16="http://schemas.microsoft.com/office/drawing/2014/main" id="{EEB98EC6-6053-497E-8F62-E76B88FC5D51}"/>
              </a:ext>
            </a:extLst>
          </p:cNvPr>
          <p:cNvSpPr>
            <a:spLocks noGrp="1"/>
          </p:cNvSpPr>
          <p:nvPr>
            <p:ph type="dt" sz="half" idx="10"/>
          </p:nvPr>
        </p:nvSpPr>
        <p:spPr>
          <a:xfrm>
            <a:off x="838200" y="6356350"/>
            <a:ext cx="2743200" cy="365125"/>
          </a:xfrm>
        </p:spPr>
        <p:txBody>
          <a:bodyPr/>
          <a:lstStyle/>
          <a:p>
            <a:fld id="{FBC13F4B-8FC3-4638-925C-0668A6ACED9C}" type="datetime1">
              <a:rPr lang="en-US" smtClean="0"/>
              <a:t>3/17/2021</a:t>
            </a:fld>
            <a:endParaRPr lang="en-US" dirty="0"/>
          </a:p>
        </p:txBody>
      </p:sp>
      <p:sp>
        <p:nvSpPr>
          <p:cNvPr id="52" name="Footer Placeholder 3">
            <a:extLst>
              <a:ext uri="{FF2B5EF4-FFF2-40B4-BE49-F238E27FC236}">
                <a16:creationId xmlns:a16="http://schemas.microsoft.com/office/drawing/2014/main" id="{2EE473E9-0483-4079-B596-49A3053D0AC3}"/>
              </a:ext>
            </a:extLst>
          </p:cNvPr>
          <p:cNvSpPr>
            <a:spLocks noGrp="1"/>
          </p:cNvSpPr>
          <p:nvPr>
            <p:ph type="ftr" sz="quarter" idx="11"/>
          </p:nvPr>
        </p:nvSpPr>
        <p:spPr>
          <a:xfrm>
            <a:off x="4038600" y="6356350"/>
            <a:ext cx="4114800" cy="365125"/>
          </a:xfrm>
        </p:spPr>
        <p:txBody>
          <a:bodyPr/>
          <a:lstStyle/>
          <a:p>
            <a:r>
              <a:rPr lang="en-US"/>
              <a:t>2020/2021</a:t>
            </a:r>
            <a:endParaRPr lang="en-US" dirty="0"/>
          </a:p>
        </p:txBody>
      </p:sp>
      <p:pic>
        <p:nvPicPr>
          <p:cNvPr id="17" name="Picture 16">
            <a:extLst>
              <a:ext uri="{FF2B5EF4-FFF2-40B4-BE49-F238E27FC236}">
                <a16:creationId xmlns:a16="http://schemas.microsoft.com/office/drawing/2014/main" id="{6734EA02-426F-40CE-8C19-6A7F0CC5C39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5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754914"/>
            <a:ext cx="12192000" cy="5601434"/>
          </a:xfrm>
          <a:prstGeom prst="rect">
            <a:avLst/>
          </a:prstGeom>
        </p:spPr>
      </p:pic>
    </p:spTree>
    <p:extLst>
      <p:ext uri="{BB962C8B-B14F-4D97-AF65-F5344CB8AC3E}">
        <p14:creationId xmlns:p14="http://schemas.microsoft.com/office/powerpoint/2010/main" val="2287705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22" name="Straight Connector 21">
            <a:extLst>
              <a:ext uri="{FF2B5EF4-FFF2-40B4-BE49-F238E27FC236}">
                <a16:creationId xmlns:a16="http://schemas.microsoft.com/office/drawing/2014/main" id="{DBCA6D7B-8A35-4E62-B899-AC2888A0A358}"/>
              </a:ext>
              <a:ext uri="{C183D7F6-B498-43B3-948B-1728B52AA6E4}">
                <adec:decorative xmlns:adec="http://schemas.microsoft.com/office/drawing/2017/decorative" val="1"/>
              </a:ext>
            </a:extLst>
          </p:cNvPr>
          <p:cNvCxnSpPr>
            <a:cxnSpLocks/>
          </p:cNvCxnSpPr>
          <p:nvPr/>
        </p:nvCxnSpPr>
        <p:spPr>
          <a:xfrm>
            <a:off x="7676707" y="522898"/>
            <a:ext cx="451529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276A2A70-5FA2-4CC6-903D-55CD246B6B0F}"/>
              </a:ext>
            </a:extLst>
          </p:cNvPr>
          <p:cNvSpPr txBox="1">
            <a:spLocks/>
          </p:cNvSpPr>
          <p:nvPr/>
        </p:nvSpPr>
        <p:spPr>
          <a:xfrm>
            <a:off x="228600" y="1351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Alternate options</a:t>
            </a:r>
          </a:p>
        </p:txBody>
      </p:sp>
      <p:cxnSp>
        <p:nvCxnSpPr>
          <p:cNvPr id="24" name="Straight Connector 23">
            <a:extLst>
              <a:ext uri="{FF2B5EF4-FFF2-40B4-BE49-F238E27FC236}">
                <a16:creationId xmlns:a16="http://schemas.microsoft.com/office/drawing/2014/main" id="{7A582A81-2E62-41C4-A6F0-CD50781F9F5C}"/>
              </a:ext>
              <a:ext uri="{C183D7F6-B498-43B3-948B-1728B52AA6E4}">
                <adec:decorative xmlns:adec="http://schemas.microsoft.com/office/drawing/2017/decorative" val="1"/>
              </a:ext>
            </a:extLst>
          </p:cNvPr>
          <p:cNvCxnSpPr>
            <a:cxnSpLocks/>
          </p:cNvCxnSpPr>
          <p:nvPr/>
        </p:nvCxnSpPr>
        <p:spPr>
          <a:xfrm>
            <a:off x="0" y="522898"/>
            <a:ext cx="4359349"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51" name="Date Placeholder 2">
            <a:extLst>
              <a:ext uri="{FF2B5EF4-FFF2-40B4-BE49-F238E27FC236}">
                <a16:creationId xmlns:a16="http://schemas.microsoft.com/office/drawing/2014/main" id="{EEB98EC6-6053-497E-8F62-E76B88FC5D51}"/>
              </a:ext>
            </a:extLst>
          </p:cNvPr>
          <p:cNvSpPr>
            <a:spLocks noGrp="1"/>
          </p:cNvSpPr>
          <p:nvPr>
            <p:ph type="dt" sz="half" idx="10"/>
          </p:nvPr>
        </p:nvSpPr>
        <p:spPr>
          <a:xfrm>
            <a:off x="838200" y="6356350"/>
            <a:ext cx="2743200" cy="365125"/>
          </a:xfrm>
        </p:spPr>
        <p:txBody>
          <a:bodyPr/>
          <a:lstStyle/>
          <a:p>
            <a:fld id="{FBC13F4B-8FC3-4638-925C-0668A6ACED9C}" type="datetime1">
              <a:rPr lang="en-US" smtClean="0"/>
              <a:t>3/17/2021</a:t>
            </a:fld>
            <a:endParaRPr lang="en-US" dirty="0"/>
          </a:p>
        </p:txBody>
      </p:sp>
      <p:sp>
        <p:nvSpPr>
          <p:cNvPr id="52" name="Footer Placeholder 3">
            <a:extLst>
              <a:ext uri="{FF2B5EF4-FFF2-40B4-BE49-F238E27FC236}">
                <a16:creationId xmlns:a16="http://schemas.microsoft.com/office/drawing/2014/main" id="{2EE473E9-0483-4079-B596-49A3053D0AC3}"/>
              </a:ext>
            </a:extLst>
          </p:cNvPr>
          <p:cNvSpPr>
            <a:spLocks noGrp="1"/>
          </p:cNvSpPr>
          <p:nvPr>
            <p:ph type="ftr" sz="quarter" idx="11"/>
          </p:nvPr>
        </p:nvSpPr>
        <p:spPr>
          <a:xfrm>
            <a:off x="4038600" y="6356350"/>
            <a:ext cx="4114800" cy="365125"/>
          </a:xfrm>
        </p:spPr>
        <p:txBody>
          <a:bodyPr/>
          <a:lstStyle/>
          <a:p>
            <a:r>
              <a:rPr lang="en-US"/>
              <a:t>2020/2021</a:t>
            </a:r>
            <a:endParaRPr lang="en-US" dirty="0"/>
          </a:p>
        </p:txBody>
      </p:sp>
      <p:sp>
        <p:nvSpPr>
          <p:cNvPr id="2" name="Rectangle 1">
            <a:extLst>
              <a:ext uri="{FF2B5EF4-FFF2-40B4-BE49-F238E27FC236}">
                <a16:creationId xmlns:a16="http://schemas.microsoft.com/office/drawing/2014/main" id="{E86F9277-B48C-4052-ABA2-6FD1B58A4C6C}"/>
              </a:ext>
            </a:extLst>
          </p:cNvPr>
          <p:cNvSpPr/>
          <p:nvPr/>
        </p:nvSpPr>
        <p:spPr>
          <a:xfrm>
            <a:off x="308344" y="1148316"/>
            <a:ext cx="5688419" cy="4976030"/>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lnSpc>
                <a:spcPct val="150000"/>
              </a:lnSpc>
              <a:buFont typeface="Arial" panose="020B0604020202020204" pitchFamily="34" charset="0"/>
              <a:buChar char="•"/>
            </a:pPr>
            <a:r>
              <a:rPr lang="en-IN" sz="1600" b="0" i="0" dirty="0">
                <a:solidFill>
                  <a:schemeClr val="bg1"/>
                </a:solidFill>
                <a:effectLst/>
                <a:latin typeface="+mj-lt"/>
              </a:rPr>
              <a:t>Google Chart Tools.</a:t>
            </a:r>
          </a:p>
          <a:p>
            <a:pPr marL="285750" indent="-285750" algn="l">
              <a:lnSpc>
                <a:spcPct val="150000"/>
              </a:lnSpc>
              <a:buFont typeface="Arial" panose="020B0604020202020204" pitchFamily="34" charset="0"/>
              <a:buChar char="•"/>
            </a:pPr>
            <a:r>
              <a:rPr lang="en-IN" sz="1600" b="0" i="0" dirty="0" err="1">
                <a:solidFill>
                  <a:schemeClr val="bg1"/>
                </a:solidFill>
                <a:effectLst/>
                <a:latin typeface="+mj-lt"/>
              </a:rPr>
              <a:t>Totango</a:t>
            </a:r>
            <a:r>
              <a:rPr lang="en-IN" sz="1600" b="0" i="0" dirty="0">
                <a:solidFill>
                  <a:schemeClr val="bg1"/>
                </a:solidFill>
                <a:effectLst/>
                <a:latin typeface="+mj-lt"/>
              </a:rPr>
              <a:t>.</a:t>
            </a:r>
          </a:p>
          <a:p>
            <a:pPr marL="285750" indent="-285750" algn="l">
              <a:lnSpc>
                <a:spcPct val="150000"/>
              </a:lnSpc>
              <a:buFont typeface="Arial" panose="020B0604020202020204" pitchFamily="34" charset="0"/>
              <a:buChar char="•"/>
            </a:pPr>
            <a:r>
              <a:rPr lang="en-IN" sz="1600" b="0" i="0" dirty="0" err="1">
                <a:solidFill>
                  <a:schemeClr val="bg1"/>
                </a:solidFill>
                <a:effectLst/>
                <a:latin typeface="+mj-lt"/>
              </a:rPr>
              <a:t>Chartio</a:t>
            </a:r>
            <a:r>
              <a:rPr lang="en-IN" sz="1600" b="0" i="0" dirty="0">
                <a:solidFill>
                  <a:schemeClr val="bg1"/>
                </a:solidFill>
                <a:effectLst/>
                <a:latin typeface="+mj-lt"/>
              </a:rPr>
              <a:t>.</a:t>
            </a:r>
          </a:p>
          <a:p>
            <a:pPr marL="285750" indent="-285750" algn="l">
              <a:lnSpc>
                <a:spcPct val="150000"/>
              </a:lnSpc>
              <a:buFont typeface="Arial" panose="020B0604020202020204" pitchFamily="34" charset="0"/>
              <a:buChar char="•"/>
            </a:pPr>
            <a:r>
              <a:rPr lang="en-IN" sz="1600" b="0" i="0" dirty="0" err="1">
                <a:solidFill>
                  <a:schemeClr val="bg1"/>
                </a:solidFill>
                <a:effectLst/>
                <a:latin typeface="+mj-lt"/>
              </a:rPr>
              <a:t>GoodData</a:t>
            </a:r>
            <a:r>
              <a:rPr lang="en-IN" sz="1600" b="0" i="0" dirty="0">
                <a:solidFill>
                  <a:schemeClr val="bg1"/>
                </a:solidFill>
                <a:effectLst/>
                <a:latin typeface="+mj-lt"/>
              </a:rPr>
              <a:t>.</a:t>
            </a:r>
          </a:p>
          <a:p>
            <a:pPr marL="285750" indent="-285750" algn="l">
              <a:lnSpc>
                <a:spcPct val="150000"/>
              </a:lnSpc>
              <a:buFont typeface="Arial" panose="020B0604020202020204" pitchFamily="34" charset="0"/>
              <a:buChar char="•"/>
            </a:pPr>
            <a:r>
              <a:rPr lang="en-IN" sz="1600" b="0" i="0" dirty="0">
                <a:solidFill>
                  <a:schemeClr val="bg1"/>
                </a:solidFill>
                <a:effectLst/>
                <a:latin typeface="+mj-lt"/>
              </a:rPr>
              <a:t>SAP Lumira.</a:t>
            </a:r>
          </a:p>
          <a:p>
            <a:pPr marL="285750" indent="-285750" algn="l">
              <a:lnSpc>
                <a:spcPct val="150000"/>
              </a:lnSpc>
              <a:buFont typeface="Arial" panose="020B0604020202020204" pitchFamily="34" charset="0"/>
              <a:buChar char="•"/>
            </a:pPr>
            <a:r>
              <a:rPr lang="en-IN" sz="1600" b="0" i="0" dirty="0">
                <a:solidFill>
                  <a:schemeClr val="bg1"/>
                </a:solidFill>
                <a:effectLst/>
                <a:latin typeface="+mj-lt"/>
              </a:rPr>
              <a:t>Google Data Studio.</a:t>
            </a:r>
          </a:p>
          <a:p>
            <a:pPr marL="285750" indent="-285750" algn="l">
              <a:lnSpc>
                <a:spcPct val="150000"/>
              </a:lnSpc>
              <a:buFont typeface="Arial" panose="020B0604020202020204" pitchFamily="34" charset="0"/>
              <a:buChar char="•"/>
            </a:pPr>
            <a:r>
              <a:rPr lang="en-IN" sz="1600" b="0" i="0" dirty="0" err="1">
                <a:solidFill>
                  <a:schemeClr val="bg1"/>
                </a:solidFill>
                <a:effectLst/>
                <a:latin typeface="+mj-lt"/>
              </a:rPr>
              <a:t>Klipfolio</a:t>
            </a:r>
            <a:r>
              <a:rPr lang="en-IN" sz="1600" b="0" i="0" dirty="0">
                <a:solidFill>
                  <a:schemeClr val="bg1"/>
                </a:solidFill>
                <a:effectLst/>
                <a:latin typeface="+mj-lt"/>
              </a:rPr>
              <a:t>.</a:t>
            </a:r>
          </a:p>
          <a:p>
            <a:pPr marL="285750" indent="-285750" algn="l">
              <a:lnSpc>
                <a:spcPct val="150000"/>
              </a:lnSpc>
              <a:buFont typeface="Arial" panose="020B0604020202020204" pitchFamily="34" charset="0"/>
              <a:buChar char="•"/>
            </a:pPr>
            <a:r>
              <a:rPr lang="en-IN" sz="1600" b="0" i="0" dirty="0">
                <a:solidFill>
                  <a:schemeClr val="bg1"/>
                </a:solidFill>
                <a:effectLst/>
                <a:latin typeface="+mj-lt"/>
              </a:rPr>
              <a:t>Grow.com.</a:t>
            </a:r>
          </a:p>
        </p:txBody>
      </p:sp>
      <p:sp>
        <p:nvSpPr>
          <p:cNvPr id="3" name="AutoShape 2" descr="Google Chart Tools">
            <a:extLst>
              <a:ext uri="{FF2B5EF4-FFF2-40B4-BE49-F238E27FC236}">
                <a16:creationId xmlns:a16="http://schemas.microsoft.com/office/drawing/2014/main" id="{2F02D59B-9FDA-4DFE-8E61-D094C94E5CF3}"/>
              </a:ext>
            </a:extLst>
          </p:cNvPr>
          <p:cNvSpPr>
            <a:spLocks noChangeAspect="1" noChangeArrowheads="1"/>
          </p:cNvSpPr>
          <p:nvPr/>
        </p:nvSpPr>
        <p:spPr bwMode="auto">
          <a:xfrm>
            <a:off x="5943600" y="1710070"/>
            <a:ext cx="1871330" cy="18713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204" name="Picture 12" descr="Google Charts For UniversalDashboard | Powershell Blog">
            <a:extLst>
              <a:ext uri="{FF2B5EF4-FFF2-40B4-BE49-F238E27FC236}">
                <a16:creationId xmlns:a16="http://schemas.microsoft.com/office/drawing/2014/main" id="{25F17523-3ACD-412E-B3AA-43419E7D6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84" y="1423649"/>
            <a:ext cx="4191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Totango Features | G2">
            <a:extLst>
              <a:ext uri="{FF2B5EF4-FFF2-40B4-BE49-F238E27FC236}">
                <a16:creationId xmlns:a16="http://schemas.microsoft.com/office/drawing/2014/main" id="{AE72CA74-D457-4717-8715-329DCC58D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4766" y="1206127"/>
            <a:ext cx="3551274" cy="1864419"/>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Chartio Branding">
            <a:extLst>
              <a:ext uri="{FF2B5EF4-FFF2-40B4-BE49-F238E27FC236}">
                <a16:creationId xmlns:a16="http://schemas.microsoft.com/office/drawing/2014/main" id="{0DF258E3-BBE2-457F-BC3A-535108224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1288" y="1500205"/>
            <a:ext cx="2424224" cy="161892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8 Visualization Tools ideas | visualization tools, visualisation, data  visualization tools">
            <a:extLst>
              <a:ext uri="{FF2B5EF4-FFF2-40B4-BE49-F238E27FC236}">
                <a16:creationId xmlns:a16="http://schemas.microsoft.com/office/drawing/2014/main" id="{4FC83352-6507-4F4E-88DF-A3CD819E0F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553" y="3328995"/>
            <a:ext cx="2663456" cy="1360839"/>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Analyze your AppsFlyer data with GoodData in minutes | Stitch">
            <a:extLst>
              <a:ext uri="{FF2B5EF4-FFF2-40B4-BE49-F238E27FC236}">
                <a16:creationId xmlns:a16="http://schemas.microsoft.com/office/drawing/2014/main" id="{66086BF7-A745-4552-BA7D-031EA22D5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7025" y="3280411"/>
            <a:ext cx="29527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Reporting - Fusion Analytics">
            <a:extLst>
              <a:ext uri="{FF2B5EF4-FFF2-40B4-BE49-F238E27FC236}">
                <a16:creationId xmlns:a16="http://schemas.microsoft.com/office/drawing/2014/main" id="{7B913EFD-291D-4E0C-8C47-EFCBFBA4F5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1686" y="4689834"/>
            <a:ext cx="3551274" cy="1434512"/>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Dashboard Overview – Grow Help Center">
            <a:extLst>
              <a:ext uri="{FF2B5EF4-FFF2-40B4-BE49-F238E27FC236}">
                <a16:creationId xmlns:a16="http://schemas.microsoft.com/office/drawing/2014/main" id="{84CCC75B-E8AC-4FD5-B3BF-A7D99CE870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038" y="5106200"/>
            <a:ext cx="3893511" cy="102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09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sp>
        <p:nvSpPr>
          <p:cNvPr id="2" name="Date Placeholder 1">
            <a:extLst>
              <a:ext uri="{FF2B5EF4-FFF2-40B4-BE49-F238E27FC236}">
                <a16:creationId xmlns:a16="http://schemas.microsoft.com/office/drawing/2014/main" id="{F1B8C586-BEF7-46F6-A50C-429D406EB81A}"/>
              </a:ext>
            </a:extLst>
          </p:cNvPr>
          <p:cNvSpPr>
            <a:spLocks noGrp="1"/>
          </p:cNvSpPr>
          <p:nvPr>
            <p:ph type="dt" sz="half" idx="10"/>
          </p:nvPr>
        </p:nvSpPr>
        <p:spPr/>
        <p:txBody>
          <a:bodyPr/>
          <a:lstStyle/>
          <a:p>
            <a:fld id="{A0EA5025-9D7E-4623-B84F-E91FCCCD0788}" type="datetime1">
              <a:rPr lang="en-US" smtClean="0">
                <a:solidFill>
                  <a:schemeClr val="bg1"/>
                </a:solidFill>
              </a:rPr>
              <a:t>3/17/2021</a:t>
            </a:fld>
            <a:endParaRPr lang="en-US" dirty="0">
              <a:solidFill>
                <a:schemeClr val="bg1"/>
              </a:solidFill>
            </a:endParaRPr>
          </a:p>
        </p:txBody>
      </p:sp>
      <p:sp>
        <p:nvSpPr>
          <p:cNvPr id="3" name="Footer Placeholder 2">
            <a:extLst>
              <a:ext uri="{FF2B5EF4-FFF2-40B4-BE49-F238E27FC236}">
                <a16:creationId xmlns:a16="http://schemas.microsoft.com/office/drawing/2014/main" id="{D7F5BCDC-6E13-4E23-8EDF-AC0001D931BA}"/>
              </a:ext>
            </a:extLst>
          </p:cNvPr>
          <p:cNvSpPr>
            <a:spLocks noGrp="1"/>
          </p:cNvSpPr>
          <p:nvPr>
            <p:ph type="ftr" sz="quarter" idx="11"/>
          </p:nvPr>
        </p:nvSpPr>
        <p:spPr/>
        <p:txBody>
          <a:bodyPr/>
          <a:lstStyle/>
          <a:p>
            <a:r>
              <a:rPr lang="en-US">
                <a:solidFill>
                  <a:schemeClr val="bg1"/>
                </a:solidFill>
              </a:rPr>
              <a:t>2020/2021</a:t>
            </a:r>
            <a:endParaRPr lang="en-US" dirty="0">
              <a:solidFill>
                <a:schemeClr val="bg1"/>
              </a:solidFill>
            </a:endParaRPr>
          </a:p>
        </p:txBody>
      </p:sp>
      <p:sp>
        <p:nvSpPr>
          <p:cNvPr id="5" name="Rectangle 4">
            <a:extLst>
              <a:ext uri="{FF2B5EF4-FFF2-40B4-BE49-F238E27FC236}">
                <a16:creationId xmlns:a16="http://schemas.microsoft.com/office/drawing/2014/main" id="{E0E9C6E1-B844-4676-89BB-EFEA79A18C72}"/>
              </a:ext>
            </a:extLst>
          </p:cNvPr>
          <p:cNvSpPr/>
          <p:nvPr/>
        </p:nvSpPr>
        <p:spPr>
          <a:xfrm>
            <a:off x="1318436" y="1531088"/>
            <a:ext cx="9569303" cy="3391785"/>
          </a:xfrm>
          <a:prstGeom prst="rect">
            <a:avLst/>
          </a:prstGeom>
          <a:gradFill>
            <a:gsLst>
              <a:gs pos="100000">
                <a:schemeClr val="accent3">
                  <a:lumMod val="50000"/>
                </a:schemeClr>
              </a:gs>
              <a:gs pos="4000">
                <a:schemeClr val="accent3">
                  <a:lumMod val="7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Demo</a:t>
            </a:r>
            <a:endParaRPr lang="en-IN" dirty="0"/>
          </a:p>
        </p:txBody>
      </p:sp>
      <p:cxnSp>
        <p:nvCxnSpPr>
          <p:cNvPr id="26" name="Straight Connector 25">
            <a:extLst>
              <a:ext uri="{FF2B5EF4-FFF2-40B4-BE49-F238E27FC236}">
                <a16:creationId xmlns:a16="http://schemas.microsoft.com/office/drawing/2014/main" id="{DE4446AD-BBF2-4722-B6A4-6CD99872CA5F}"/>
              </a:ext>
              <a:ext uri="{C183D7F6-B498-43B3-948B-1728B52AA6E4}">
                <adec:decorative xmlns:adec="http://schemas.microsoft.com/office/drawing/2017/decorative" val="1"/>
              </a:ext>
            </a:extLst>
          </p:cNvPr>
          <p:cNvCxnSpPr>
            <a:cxnSpLocks/>
          </p:cNvCxnSpPr>
          <p:nvPr/>
        </p:nvCxnSpPr>
        <p:spPr>
          <a:xfrm>
            <a:off x="0" y="556698"/>
            <a:ext cx="4582633"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38C6AB7-CBDE-4AF3-BA3A-FF70775D5BFA}"/>
              </a:ext>
              <a:ext uri="{C183D7F6-B498-43B3-948B-1728B52AA6E4}">
                <adec:decorative xmlns:adec="http://schemas.microsoft.com/office/drawing/2017/decorative" val="1"/>
              </a:ext>
            </a:extLst>
          </p:cNvPr>
          <p:cNvCxnSpPr>
            <a:cxnSpLocks/>
          </p:cNvCxnSpPr>
          <p:nvPr/>
        </p:nvCxnSpPr>
        <p:spPr>
          <a:xfrm flipH="1">
            <a:off x="6677247" y="522898"/>
            <a:ext cx="5514754"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BB0F86-00EF-4409-923E-CD28C178887F}"/>
              </a:ext>
            </a:extLst>
          </p:cNvPr>
          <p:cNvSpPr/>
          <p:nvPr/>
        </p:nvSpPr>
        <p:spPr>
          <a:xfrm>
            <a:off x="4774019" y="136525"/>
            <a:ext cx="1669311" cy="38634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mj-lt"/>
              </a:rPr>
              <a:t>DEMO</a:t>
            </a:r>
            <a:endParaRPr lang="en-IN" sz="2800" b="1" dirty="0">
              <a:latin typeface="+mj-lt"/>
            </a:endParaRPr>
          </a:p>
        </p:txBody>
      </p:sp>
    </p:spTree>
    <p:extLst>
      <p:ext uri="{BB962C8B-B14F-4D97-AF65-F5344CB8AC3E}">
        <p14:creationId xmlns:p14="http://schemas.microsoft.com/office/powerpoint/2010/main" val="106171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Project Description</a:t>
            </a:r>
            <a:br>
              <a:rPr lang="en-US" sz="2800" dirty="0">
                <a:solidFill>
                  <a:schemeClr val="bg1"/>
                </a:solidFill>
              </a:rPr>
            </a:br>
            <a:r>
              <a:rPr lang="en-US" sz="2000" dirty="0">
                <a:solidFill>
                  <a:schemeClr val="bg1"/>
                </a:solidFill>
              </a:rPr>
              <a:t> </a:t>
            </a: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B237136-684A-45EA-9DDF-8558A9837429}"/>
              </a:ext>
            </a:extLst>
          </p:cNvPr>
          <p:cNvSpPr>
            <a:spLocks noGrp="1"/>
          </p:cNvSpPr>
          <p:nvPr>
            <p:ph type="dt" sz="half" idx="10"/>
          </p:nvPr>
        </p:nvSpPr>
        <p:spPr/>
        <p:txBody>
          <a:bodyPr/>
          <a:lstStyle/>
          <a:p>
            <a:fld id="{FBC13F4B-8FC3-4638-925C-0668A6ACED9C}" type="datetime1">
              <a:rPr lang="en-US" smtClean="0">
                <a:solidFill>
                  <a:schemeClr val="bg1"/>
                </a:solidFill>
              </a:rPr>
              <a:t>3/17/2021</a:t>
            </a:fld>
            <a:endParaRPr lang="en-US" dirty="0">
              <a:solidFill>
                <a:schemeClr val="bg1"/>
              </a:solidFill>
            </a:endParaRPr>
          </a:p>
        </p:txBody>
      </p:sp>
      <p:sp>
        <p:nvSpPr>
          <p:cNvPr id="4" name="Footer Placeholder 3">
            <a:extLst>
              <a:ext uri="{FF2B5EF4-FFF2-40B4-BE49-F238E27FC236}">
                <a16:creationId xmlns:a16="http://schemas.microsoft.com/office/drawing/2014/main" id="{A64E9F40-7AD2-437F-AA84-0178C89F4E13}"/>
              </a:ext>
            </a:extLst>
          </p:cNvPr>
          <p:cNvSpPr>
            <a:spLocks noGrp="1"/>
          </p:cNvSpPr>
          <p:nvPr>
            <p:ph type="ftr" sz="quarter" idx="11"/>
          </p:nvPr>
        </p:nvSpPr>
        <p:spPr/>
        <p:txBody>
          <a:bodyPr/>
          <a:lstStyle/>
          <a:p>
            <a:r>
              <a:rPr lang="en-US" dirty="0">
                <a:solidFill>
                  <a:schemeClr val="bg1"/>
                </a:solidFill>
              </a:rPr>
              <a:t>2020/2021</a:t>
            </a:r>
          </a:p>
        </p:txBody>
      </p:sp>
      <p:sp>
        <p:nvSpPr>
          <p:cNvPr id="23" name="TextBox 22">
            <a:extLst>
              <a:ext uri="{FF2B5EF4-FFF2-40B4-BE49-F238E27FC236}">
                <a16:creationId xmlns:a16="http://schemas.microsoft.com/office/drawing/2014/main" id="{E87ACF90-D1F7-4703-84E8-D30CE741EE0C}"/>
              </a:ext>
            </a:extLst>
          </p:cNvPr>
          <p:cNvSpPr txBox="1"/>
          <p:nvPr/>
        </p:nvSpPr>
        <p:spPr>
          <a:xfrm>
            <a:off x="531628" y="2061912"/>
            <a:ext cx="11132288" cy="1077218"/>
          </a:xfrm>
          <a:prstGeom prst="rect">
            <a:avLst/>
          </a:prstGeom>
          <a:noFill/>
        </p:spPr>
        <p:txBody>
          <a:bodyPr wrap="square">
            <a:spAutoFit/>
          </a:bodyPr>
          <a:lstStyle/>
          <a:p>
            <a:pPr algn="just" rtl="0">
              <a:spcBef>
                <a:spcPts val="0"/>
              </a:spcBef>
              <a:spcAft>
                <a:spcPts val="0"/>
              </a:spcAft>
            </a:pPr>
            <a:r>
              <a:rPr lang="en-US" sz="1600" i="0" u="none" strike="noStrike" dirty="0">
                <a:solidFill>
                  <a:schemeClr val="bg1"/>
                </a:solidFill>
                <a:effectLst/>
                <a:latin typeface="+mj-lt"/>
              </a:rPr>
              <a:t>The objective of this project is to perform data analysis on the data collected with the mobile App YoUnicam.</a:t>
            </a:r>
            <a:endParaRPr lang="en-US" sz="1600" dirty="0">
              <a:solidFill>
                <a:schemeClr val="bg1"/>
              </a:solidFill>
              <a:effectLst/>
              <a:latin typeface="+mj-lt"/>
            </a:endParaRPr>
          </a:p>
          <a:p>
            <a:pPr algn="just" rtl="0">
              <a:spcBef>
                <a:spcPts val="0"/>
              </a:spcBef>
              <a:spcAft>
                <a:spcPts val="0"/>
              </a:spcAft>
            </a:pPr>
            <a:r>
              <a:rPr lang="en-US" sz="1600" i="0" u="none" strike="noStrike" dirty="0">
                <a:solidFill>
                  <a:schemeClr val="bg1"/>
                </a:solidFill>
                <a:effectLst/>
                <a:latin typeface="+mj-lt"/>
              </a:rPr>
              <a:t>Statistics should be implemented in MongoDB Charts (</a:t>
            </a:r>
            <a:r>
              <a:rPr lang="en-US" sz="1600" i="0" u="sng" strike="noStrike" dirty="0">
                <a:solidFill>
                  <a:schemeClr val="bg1"/>
                </a:solidFill>
                <a:effectLst/>
                <a:latin typeface="+mj-lt"/>
                <a:hlinkClick r:id="rId3">
                  <a:extLst>
                    <a:ext uri="{A12FA001-AC4F-418D-AE19-62706E023703}">
                      <ahyp:hlinkClr xmlns:ahyp="http://schemas.microsoft.com/office/drawing/2018/hyperlinkcolor" val="tx"/>
                    </a:ext>
                  </a:extLst>
                </a:hlinkClick>
              </a:rPr>
              <a:t>https://docs.mongodb.com/charts/saas/#mongodb-charts</a:t>
            </a:r>
            <a:r>
              <a:rPr lang="en-US" sz="1600" i="0" u="none" strike="noStrike" dirty="0">
                <a:solidFill>
                  <a:schemeClr val="bg1"/>
                </a:solidFill>
                <a:effectLst/>
                <a:latin typeface="+mj-lt"/>
              </a:rPr>
              <a:t>).</a:t>
            </a:r>
          </a:p>
          <a:p>
            <a:pPr algn="just" rtl="0">
              <a:spcBef>
                <a:spcPts val="0"/>
              </a:spcBef>
              <a:spcAft>
                <a:spcPts val="0"/>
              </a:spcAft>
            </a:pPr>
            <a:endParaRPr lang="en-US" sz="1600" dirty="0">
              <a:solidFill>
                <a:schemeClr val="bg1"/>
              </a:solidFill>
              <a:effectLst/>
              <a:latin typeface="+mj-lt"/>
            </a:endParaRPr>
          </a:p>
        </p:txBody>
      </p:sp>
    </p:spTree>
    <p:extLst>
      <p:ext uri="{BB962C8B-B14F-4D97-AF65-F5344CB8AC3E}">
        <p14:creationId xmlns:p14="http://schemas.microsoft.com/office/powerpoint/2010/main" val="523781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bg1"/>
              </a:solidFill>
            </a:endParaRPr>
          </a:p>
        </p:txBody>
      </p:sp>
      <p:sp>
        <p:nvSpPr>
          <p:cNvPr id="2" name="Date Placeholder 1">
            <a:extLst>
              <a:ext uri="{FF2B5EF4-FFF2-40B4-BE49-F238E27FC236}">
                <a16:creationId xmlns:a16="http://schemas.microsoft.com/office/drawing/2014/main" id="{B2F44CB9-470F-46D1-AF5C-D6E327B7B8E0}"/>
              </a:ext>
            </a:extLst>
          </p:cNvPr>
          <p:cNvSpPr>
            <a:spLocks noGrp="1"/>
          </p:cNvSpPr>
          <p:nvPr>
            <p:ph type="dt" sz="half" idx="10"/>
          </p:nvPr>
        </p:nvSpPr>
        <p:spPr/>
        <p:txBody>
          <a:bodyPr/>
          <a:lstStyle/>
          <a:p>
            <a:fld id="{53CB8638-6BFF-4E74-8A08-2FCEDA5214D5}" type="datetime1">
              <a:rPr lang="en-US" smtClean="0">
                <a:solidFill>
                  <a:schemeClr val="bg1"/>
                </a:solidFill>
              </a:rPr>
              <a:t>3/17/2021</a:t>
            </a:fld>
            <a:endParaRPr lang="en-US" dirty="0">
              <a:solidFill>
                <a:schemeClr val="bg1"/>
              </a:solidFill>
            </a:endParaRPr>
          </a:p>
        </p:txBody>
      </p:sp>
      <p:sp>
        <p:nvSpPr>
          <p:cNvPr id="3" name="Footer Placeholder 2">
            <a:extLst>
              <a:ext uri="{FF2B5EF4-FFF2-40B4-BE49-F238E27FC236}">
                <a16:creationId xmlns:a16="http://schemas.microsoft.com/office/drawing/2014/main" id="{F30BA2D1-175A-473A-A913-9BDC15F032AF}"/>
              </a:ext>
            </a:extLst>
          </p:cNvPr>
          <p:cNvSpPr>
            <a:spLocks noGrp="1"/>
          </p:cNvSpPr>
          <p:nvPr>
            <p:ph type="ftr" sz="quarter" idx="11"/>
          </p:nvPr>
        </p:nvSpPr>
        <p:spPr/>
        <p:txBody>
          <a:bodyPr/>
          <a:lstStyle/>
          <a:p>
            <a:r>
              <a:rPr lang="en-US">
                <a:solidFill>
                  <a:schemeClr val="bg1"/>
                </a:solidFill>
              </a:rPr>
              <a:t>2020/2021</a:t>
            </a:r>
            <a:endParaRPr lang="en-US" dirty="0">
              <a:solidFill>
                <a:schemeClr val="bg1"/>
              </a:solidFill>
            </a:endParaRPr>
          </a:p>
        </p:txBody>
      </p:sp>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35433"/>
            <a:ext cx="408622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Technologies used</a:t>
            </a:r>
            <a:br>
              <a:rPr lang="en-US" sz="2800" b="1" dirty="0">
                <a:solidFill>
                  <a:schemeClr val="bg1"/>
                </a:solidFill>
              </a:rPr>
            </a:br>
            <a:r>
              <a:rPr lang="en-US" sz="2000" b="1" dirty="0">
                <a:solidFill>
                  <a:schemeClr val="bg1"/>
                </a:solidFill>
              </a:rPr>
              <a:t> </a:t>
            </a:r>
            <a:endParaRPr lang="en-US" sz="2800" b="1"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38600"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B237136-684A-45EA-9DDF-8558A9837429}"/>
              </a:ext>
            </a:extLst>
          </p:cNvPr>
          <p:cNvSpPr>
            <a:spLocks noGrp="1"/>
          </p:cNvSpPr>
          <p:nvPr>
            <p:ph type="dt" sz="half" idx="10"/>
          </p:nvPr>
        </p:nvSpPr>
        <p:spPr/>
        <p:txBody>
          <a:bodyPr/>
          <a:lstStyle/>
          <a:p>
            <a:fld id="{FBC13F4B-8FC3-4638-925C-0668A6ACED9C}" type="datetime1">
              <a:rPr lang="en-US" smtClean="0">
                <a:solidFill>
                  <a:schemeClr val="bg1"/>
                </a:solidFill>
              </a:rPr>
              <a:t>3/17/2021</a:t>
            </a:fld>
            <a:endParaRPr lang="en-US" dirty="0">
              <a:solidFill>
                <a:schemeClr val="bg1"/>
              </a:solidFill>
            </a:endParaRPr>
          </a:p>
        </p:txBody>
      </p:sp>
      <p:sp>
        <p:nvSpPr>
          <p:cNvPr id="4" name="Footer Placeholder 3">
            <a:extLst>
              <a:ext uri="{FF2B5EF4-FFF2-40B4-BE49-F238E27FC236}">
                <a16:creationId xmlns:a16="http://schemas.microsoft.com/office/drawing/2014/main" id="{A64E9F40-7AD2-437F-AA84-0178C89F4E13}"/>
              </a:ext>
            </a:extLst>
          </p:cNvPr>
          <p:cNvSpPr>
            <a:spLocks noGrp="1"/>
          </p:cNvSpPr>
          <p:nvPr>
            <p:ph type="ftr" sz="quarter" idx="11"/>
          </p:nvPr>
        </p:nvSpPr>
        <p:spPr/>
        <p:txBody>
          <a:bodyPr/>
          <a:lstStyle/>
          <a:p>
            <a:r>
              <a:rPr lang="en-US" dirty="0">
                <a:solidFill>
                  <a:schemeClr val="bg1"/>
                </a:solidFill>
              </a:rPr>
              <a:t>2020/2021</a:t>
            </a:r>
          </a:p>
        </p:txBody>
      </p:sp>
      <p:sp>
        <p:nvSpPr>
          <p:cNvPr id="23" name="TextBox 22">
            <a:extLst>
              <a:ext uri="{FF2B5EF4-FFF2-40B4-BE49-F238E27FC236}">
                <a16:creationId xmlns:a16="http://schemas.microsoft.com/office/drawing/2014/main" id="{E87ACF90-D1F7-4703-84E8-D30CE741EE0C}"/>
              </a:ext>
            </a:extLst>
          </p:cNvPr>
          <p:cNvSpPr txBox="1"/>
          <p:nvPr/>
        </p:nvSpPr>
        <p:spPr>
          <a:xfrm>
            <a:off x="531628" y="2061912"/>
            <a:ext cx="4391246" cy="327782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chemeClr val="bg1"/>
                </a:solidFill>
                <a:latin typeface="+mj-lt"/>
              </a:rPr>
              <a:t>Python</a:t>
            </a:r>
          </a:p>
          <a:p>
            <a:pPr marL="285750" indent="-285750" algn="just">
              <a:lnSpc>
                <a:spcPct val="150000"/>
              </a:lnSpc>
              <a:buFont typeface="Arial" panose="020B0604020202020204" pitchFamily="34" charset="0"/>
              <a:buChar char="•"/>
            </a:pPr>
            <a:r>
              <a:rPr lang="en-US" dirty="0">
                <a:solidFill>
                  <a:schemeClr val="bg1"/>
                </a:solidFill>
                <a:latin typeface="+mj-lt"/>
              </a:rPr>
              <a:t>Pandas</a:t>
            </a:r>
          </a:p>
          <a:p>
            <a:pPr marL="285750" indent="-285750" algn="just">
              <a:lnSpc>
                <a:spcPct val="150000"/>
              </a:lnSpc>
              <a:buFont typeface="Arial" panose="020B0604020202020204" pitchFamily="34" charset="0"/>
              <a:buChar char="•"/>
            </a:pPr>
            <a:r>
              <a:rPr lang="en-US" dirty="0" err="1">
                <a:solidFill>
                  <a:schemeClr val="bg1"/>
                </a:solidFill>
                <a:latin typeface="+mj-lt"/>
              </a:rPr>
              <a:t>Jupyter</a:t>
            </a:r>
            <a:r>
              <a:rPr lang="en-US" dirty="0">
                <a:solidFill>
                  <a:schemeClr val="bg1"/>
                </a:solidFill>
                <a:latin typeface="+mj-lt"/>
              </a:rPr>
              <a:t> notebook</a:t>
            </a:r>
          </a:p>
          <a:p>
            <a:pPr marL="285750" indent="-285750" algn="just">
              <a:lnSpc>
                <a:spcPct val="150000"/>
              </a:lnSpc>
              <a:buFont typeface="Arial" panose="020B0604020202020204" pitchFamily="34" charset="0"/>
              <a:buChar char="•"/>
            </a:pPr>
            <a:r>
              <a:rPr lang="en-US" dirty="0">
                <a:solidFill>
                  <a:schemeClr val="bg1"/>
                </a:solidFill>
                <a:latin typeface="+mj-lt"/>
              </a:rPr>
              <a:t>MongoDB</a:t>
            </a:r>
          </a:p>
          <a:p>
            <a:pPr marL="285750" indent="-285750" algn="just">
              <a:lnSpc>
                <a:spcPct val="150000"/>
              </a:lnSpc>
              <a:buFont typeface="Arial" panose="020B0604020202020204" pitchFamily="34" charset="0"/>
              <a:buChar char="•"/>
            </a:pPr>
            <a:r>
              <a:rPr lang="en-US" dirty="0">
                <a:solidFill>
                  <a:schemeClr val="bg1"/>
                </a:solidFill>
                <a:latin typeface="+mj-lt"/>
              </a:rPr>
              <a:t>Mongo shell</a:t>
            </a:r>
          </a:p>
          <a:p>
            <a:pPr marL="285750" indent="-285750" algn="just">
              <a:lnSpc>
                <a:spcPct val="150000"/>
              </a:lnSpc>
              <a:buFont typeface="Arial" panose="020B0604020202020204" pitchFamily="34" charset="0"/>
              <a:buChar char="•"/>
            </a:pPr>
            <a:r>
              <a:rPr lang="en-US" dirty="0" err="1">
                <a:solidFill>
                  <a:schemeClr val="bg1"/>
                </a:solidFill>
                <a:latin typeface="+mj-lt"/>
              </a:rPr>
              <a:t>Mongodb</a:t>
            </a:r>
            <a:r>
              <a:rPr lang="en-US" dirty="0">
                <a:solidFill>
                  <a:schemeClr val="bg1"/>
                </a:solidFill>
                <a:latin typeface="+mj-lt"/>
              </a:rPr>
              <a:t> Compass</a:t>
            </a:r>
          </a:p>
          <a:p>
            <a:pPr marL="285750" indent="-285750" algn="just">
              <a:lnSpc>
                <a:spcPct val="150000"/>
              </a:lnSpc>
              <a:buFont typeface="Arial" panose="020B0604020202020204" pitchFamily="34" charset="0"/>
              <a:buChar char="•"/>
            </a:pPr>
            <a:r>
              <a:rPr lang="en-US" dirty="0">
                <a:solidFill>
                  <a:schemeClr val="bg1"/>
                </a:solidFill>
                <a:latin typeface="+mj-lt"/>
              </a:rPr>
              <a:t>Git and </a:t>
            </a:r>
            <a:r>
              <a:rPr lang="en-US" dirty="0" err="1">
                <a:solidFill>
                  <a:schemeClr val="bg1"/>
                </a:solidFill>
                <a:latin typeface="+mj-lt"/>
              </a:rPr>
              <a:t>github</a:t>
            </a:r>
            <a:endParaRPr lang="en-US" dirty="0">
              <a:solidFill>
                <a:schemeClr val="bg1"/>
              </a:solidFill>
              <a:latin typeface="+mj-lt"/>
            </a:endParaRPr>
          </a:p>
          <a:p>
            <a:pPr marL="285750" indent="-285750" algn="just">
              <a:buFont typeface="Arial" panose="020B0604020202020204" pitchFamily="34" charset="0"/>
              <a:buChar char="•"/>
            </a:pPr>
            <a:endParaRPr lang="en-IN" dirty="0">
              <a:solidFill>
                <a:schemeClr val="bg1"/>
              </a:solidFill>
              <a:latin typeface="+mj-lt"/>
            </a:endParaRPr>
          </a:p>
        </p:txBody>
      </p:sp>
      <p:pic>
        <p:nvPicPr>
          <p:cNvPr id="6148" name="Picture 4" descr="pandas (software) - Wikipedia">
            <a:extLst>
              <a:ext uri="{FF2B5EF4-FFF2-40B4-BE49-F238E27FC236}">
                <a16:creationId xmlns:a16="http://schemas.microsoft.com/office/drawing/2014/main" id="{35D59F82-8F0D-4F18-8E53-C8839F1F6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837" y="927537"/>
            <a:ext cx="4486940" cy="137379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Brand Resources | MongoDB">
            <a:extLst>
              <a:ext uri="{FF2B5EF4-FFF2-40B4-BE49-F238E27FC236}">
                <a16:creationId xmlns:a16="http://schemas.microsoft.com/office/drawing/2014/main" id="{ADE1E467-3207-4243-BA69-7C4FDA2B2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958" y="3847013"/>
            <a:ext cx="4823637" cy="1192820"/>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Python Logo PNG Transparent Images | PNG All">
            <a:extLst>
              <a:ext uri="{FF2B5EF4-FFF2-40B4-BE49-F238E27FC236}">
                <a16:creationId xmlns:a16="http://schemas.microsoft.com/office/drawing/2014/main" id="{89C15785-E5B6-44D9-AF7A-88F35AB27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754" y="2172192"/>
            <a:ext cx="1650042" cy="235060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6900ED77-278E-48ED-AE30-4BB0B40A0A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2100" y="2301327"/>
            <a:ext cx="1486787" cy="172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97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Project Analysis</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flipH="1">
            <a:off x="7110694" y="1707009"/>
            <a:ext cx="3989629" cy="68261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Agile methodology</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743308" y="155672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MongoDB charts</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Implemention</a:t>
            </a:r>
            <a:endParaRPr lang="en-US" sz="1600" dirty="0"/>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Cleaning the data</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381107" y="1507149"/>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 the data</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Scrum framework</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8748" y="505081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7764601" y="3457934"/>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3967321" y="3488344"/>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4645549" y="1773071"/>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Date Placeholder 1">
            <a:extLst>
              <a:ext uri="{FF2B5EF4-FFF2-40B4-BE49-F238E27FC236}">
                <a16:creationId xmlns:a16="http://schemas.microsoft.com/office/drawing/2014/main" id="{640A92F0-F269-4E28-89FF-B1EEE4F160B0}"/>
              </a:ext>
            </a:extLst>
          </p:cNvPr>
          <p:cNvSpPr>
            <a:spLocks noGrp="1"/>
          </p:cNvSpPr>
          <p:nvPr>
            <p:ph type="dt" sz="half" idx="10"/>
          </p:nvPr>
        </p:nvSpPr>
        <p:spPr/>
        <p:txBody>
          <a:bodyPr/>
          <a:lstStyle/>
          <a:p>
            <a:fld id="{4B2AF672-19B5-4FE8-9631-49856FB76376}" type="datetime1">
              <a:rPr lang="en-US" smtClean="0">
                <a:solidFill>
                  <a:schemeClr val="bg1"/>
                </a:solidFill>
              </a:rPr>
              <a:t>3/17/2021</a:t>
            </a:fld>
            <a:endParaRPr lang="en-US" dirty="0">
              <a:solidFill>
                <a:schemeClr val="bg1"/>
              </a:solidFill>
            </a:endParaRPr>
          </a:p>
        </p:txBody>
      </p:sp>
      <p:sp>
        <p:nvSpPr>
          <p:cNvPr id="3" name="Footer Placeholder 2">
            <a:extLst>
              <a:ext uri="{FF2B5EF4-FFF2-40B4-BE49-F238E27FC236}">
                <a16:creationId xmlns:a16="http://schemas.microsoft.com/office/drawing/2014/main" id="{A5DBA13A-45A4-481A-84B8-D8509722205C}"/>
              </a:ext>
            </a:extLst>
          </p:cNvPr>
          <p:cNvSpPr>
            <a:spLocks noGrp="1"/>
          </p:cNvSpPr>
          <p:nvPr>
            <p:ph type="ftr" sz="quarter" idx="11"/>
          </p:nvPr>
        </p:nvSpPr>
        <p:spPr/>
        <p:txBody>
          <a:bodyPr/>
          <a:lstStyle/>
          <a:p>
            <a:r>
              <a:rPr lang="en-US">
                <a:solidFill>
                  <a:schemeClr val="bg1"/>
                </a:solidFill>
              </a:rPr>
              <a:t>2020/2021</a:t>
            </a:r>
            <a:endParaRPr lang="en-US" dirty="0">
              <a:solidFill>
                <a:schemeClr val="bg1"/>
              </a:solidFill>
            </a:endParaRPr>
          </a:p>
        </p:txBody>
      </p:sp>
      <p:pic>
        <p:nvPicPr>
          <p:cNvPr id="1030" name="Picture 6" descr="Scrum Logo png download - 1200*1047 - Free Transparent Scrum png Download.  - CleanPNG / KissPNG">
            <a:extLst>
              <a:ext uri="{FF2B5EF4-FFF2-40B4-BE49-F238E27FC236}">
                <a16:creationId xmlns:a16="http://schemas.microsoft.com/office/drawing/2014/main" id="{6C56982B-58AE-46A3-97EC-ED516F321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588" y="5317037"/>
            <a:ext cx="452852" cy="4025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GILE Icon Methodology Vector Development. Scrum Agile Flexible Software  Logo Concept Stock Vector - Illustration of clock, internet: 206202942">
            <a:extLst>
              <a:ext uri="{FF2B5EF4-FFF2-40B4-BE49-F238E27FC236}">
                <a16:creationId xmlns:a16="http://schemas.microsoft.com/office/drawing/2014/main" id="{B1046DC3-A017-4FEE-8EB0-17B714F83B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1" t="-1996" b="4117"/>
          <a:stretch/>
        </p:blipFill>
        <p:spPr bwMode="auto">
          <a:xfrm>
            <a:off x="6943725" y="1745556"/>
            <a:ext cx="528138" cy="49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715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Cleaning the dataset</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p:txBody>
          <a:bodyPr/>
          <a:lstStyle/>
          <a:p>
            <a:r>
              <a:rPr lang="en-US" dirty="0">
                <a:solidFill>
                  <a:schemeClr val="bg1"/>
                </a:solidFill>
              </a:rPr>
              <a:t>2020/2021</a:t>
            </a:r>
          </a:p>
        </p:txBody>
      </p:sp>
      <p:graphicFrame>
        <p:nvGraphicFramePr>
          <p:cNvPr id="13" name="Diagram 12">
            <a:extLst>
              <a:ext uri="{FF2B5EF4-FFF2-40B4-BE49-F238E27FC236}">
                <a16:creationId xmlns:a16="http://schemas.microsoft.com/office/drawing/2014/main" id="{32CE222C-9AE3-4002-A9F4-0E756B0E5AA5}"/>
              </a:ext>
            </a:extLst>
          </p:cNvPr>
          <p:cNvGraphicFramePr/>
          <p:nvPr>
            <p:extLst>
              <p:ext uri="{D42A27DB-BD31-4B8C-83A1-F6EECF244321}">
                <p14:modId xmlns:p14="http://schemas.microsoft.com/office/powerpoint/2010/main" val="1786915519"/>
              </p:ext>
            </p:extLst>
          </p:nvPr>
        </p:nvGraphicFramePr>
        <p:xfrm>
          <a:off x="6209414" y="1095153"/>
          <a:ext cx="5018567" cy="5239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a:extLst>
              <a:ext uri="{FF2B5EF4-FFF2-40B4-BE49-F238E27FC236}">
                <a16:creationId xmlns:a16="http://schemas.microsoft.com/office/drawing/2014/main" id="{AAB95816-3A3B-4E41-8DAF-8FC2F0C7EEB4}"/>
              </a:ext>
            </a:extLst>
          </p:cNvPr>
          <p:cNvSpPr/>
          <p:nvPr/>
        </p:nvSpPr>
        <p:spPr>
          <a:xfrm>
            <a:off x="7219508" y="3136605"/>
            <a:ext cx="2998380" cy="106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a:t>
            </a:r>
            <a:r>
              <a:rPr lang="en-US" dirty="0"/>
              <a:t> </a:t>
            </a:r>
            <a:r>
              <a:rPr lang="en-US" b="1" dirty="0">
                <a:solidFill>
                  <a:schemeClr val="bg1"/>
                </a:solidFill>
              </a:rPr>
              <a:t>cleaning</a:t>
            </a:r>
            <a:endParaRPr lang="en-IN" b="1" dirty="0">
              <a:solidFill>
                <a:schemeClr val="bg1"/>
              </a:solidFill>
            </a:endParaRPr>
          </a:p>
        </p:txBody>
      </p:sp>
      <p:sp>
        <p:nvSpPr>
          <p:cNvPr id="16" name="Rectangle 15">
            <a:extLst>
              <a:ext uri="{FF2B5EF4-FFF2-40B4-BE49-F238E27FC236}">
                <a16:creationId xmlns:a16="http://schemas.microsoft.com/office/drawing/2014/main" id="{35AD8B76-A17D-48DB-A35B-BD5FF2A60C55}"/>
              </a:ext>
            </a:extLst>
          </p:cNvPr>
          <p:cNvSpPr/>
          <p:nvPr/>
        </p:nvSpPr>
        <p:spPr>
          <a:xfrm>
            <a:off x="340242" y="855297"/>
            <a:ext cx="5640572" cy="5479800"/>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bg1"/>
                </a:solidFill>
                <a:effectLst/>
                <a:latin typeface="+mj-lt"/>
                <a:ea typeface="Calibri" panose="020F0502020204030204" pitchFamily="34" charset="0"/>
                <a:cs typeface="Arial" panose="020B0604020202020204" pitchFamily="34" charset="0"/>
              </a:rPr>
              <a:t>Data cleaning is the process of fixing or removing incorrect, corrupted, incorrectly formatted, duplicate, or incomplete data within a dataset</a:t>
            </a:r>
            <a:r>
              <a:rPr lang="en-IN" sz="1800" i="1" dirty="0">
                <a:solidFill>
                  <a:schemeClr val="bg1"/>
                </a:solidFill>
                <a:effectLst/>
                <a:latin typeface="+mj-lt"/>
                <a:ea typeface="Calibri" panose="020F0502020204030204" pitchFamily="34" charset="0"/>
                <a:cs typeface="Arial" panose="020B0604020202020204" pitchFamily="34" charset="0"/>
              </a:rPr>
              <a:t>. </a:t>
            </a:r>
            <a:r>
              <a:rPr lang="en-US" sz="1600" dirty="0">
                <a:solidFill>
                  <a:schemeClr val="bg1"/>
                </a:solidFill>
                <a:effectLst/>
                <a:latin typeface="+mj-lt"/>
                <a:ea typeface="Book Antiqua" panose="02040602050305030304" pitchFamily="18" charset="0"/>
                <a:cs typeface="Arial" panose="020B0604020202020204" pitchFamily="34" charset="0"/>
              </a:rPr>
              <a:t>we have used some methods to make data free from the irrelevant data.</a:t>
            </a:r>
          </a:p>
          <a:p>
            <a:pPr marL="342900" indent="-342900">
              <a:buFont typeface="Arial" panose="020B0604020202020204" pitchFamily="34" charset="0"/>
              <a:buChar char="•"/>
            </a:pPr>
            <a:r>
              <a:rPr lang="en-US" sz="1600" dirty="0">
                <a:solidFill>
                  <a:schemeClr val="bg1"/>
                </a:solidFill>
                <a:latin typeface="+mj-lt"/>
                <a:ea typeface="Book Antiqua" panose="02040602050305030304" pitchFamily="18" charset="0"/>
                <a:cs typeface="Arial" panose="020B0604020202020204" pitchFamily="34" charset="0"/>
              </a:rPr>
              <a:t>Handling missing data</a:t>
            </a:r>
          </a:p>
          <a:p>
            <a:pPr marL="342900" indent="-342900">
              <a:buFont typeface="Arial" panose="020B0604020202020204" pitchFamily="34" charset="0"/>
              <a:buChar char="•"/>
            </a:pPr>
            <a:r>
              <a:rPr lang="en-US" sz="1600" dirty="0">
                <a:solidFill>
                  <a:schemeClr val="bg1"/>
                </a:solidFill>
                <a:effectLst/>
                <a:latin typeface="+mj-lt"/>
                <a:ea typeface="Book Antiqua" panose="02040602050305030304" pitchFamily="18" charset="0"/>
                <a:cs typeface="Arial" panose="020B0604020202020204" pitchFamily="34" charset="0"/>
              </a:rPr>
              <a:t>Removing irrelevant data</a:t>
            </a:r>
          </a:p>
          <a:p>
            <a:pPr marL="342900" indent="-342900">
              <a:buFont typeface="Arial" panose="020B0604020202020204" pitchFamily="34" charset="0"/>
              <a:buChar char="•"/>
            </a:pPr>
            <a:r>
              <a:rPr lang="en-US" sz="1600" dirty="0">
                <a:solidFill>
                  <a:schemeClr val="bg1"/>
                </a:solidFill>
                <a:latin typeface="+mj-lt"/>
                <a:ea typeface="Book Antiqua" panose="02040602050305030304" pitchFamily="18" charset="0"/>
                <a:cs typeface="Arial" panose="020B0604020202020204" pitchFamily="34" charset="0"/>
              </a:rPr>
              <a:t>Removing the duplicate data</a:t>
            </a:r>
          </a:p>
          <a:p>
            <a:pPr marL="342900" indent="-342900">
              <a:buFont typeface="Arial" panose="020B0604020202020204" pitchFamily="34" charset="0"/>
              <a:buChar char="•"/>
            </a:pPr>
            <a:r>
              <a:rPr lang="en-US" sz="1600" dirty="0">
                <a:solidFill>
                  <a:schemeClr val="bg1"/>
                </a:solidFill>
                <a:latin typeface="+mj-lt"/>
                <a:ea typeface="Book Antiqua" panose="02040602050305030304" pitchFamily="18" charset="0"/>
                <a:cs typeface="Arial" panose="020B0604020202020204" pitchFamily="34" charset="0"/>
              </a:rPr>
              <a:t>merge data sets</a:t>
            </a:r>
            <a:endParaRPr lang="en-IN" sz="1600" dirty="0">
              <a:solidFill>
                <a:schemeClr val="bg1"/>
              </a:solidFill>
              <a:effectLst/>
              <a:latin typeface="+mj-lt"/>
              <a:ea typeface="Book Antiqua" panose="02040602050305030304" pitchFamily="18" charset="0"/>
              <a:cs typeface="Book Antiqua" panose="02040602050305030304" pitchFamily="18" charset="0"/>
            </a:endParaRPr>
          </a:p>
        </p:txBody>
      </p:sp>
    </p:spTree>
    <p:extLst>
      <p:ext uri="{BB962C8B-B14F-4D97-AF65-F5344CB8AC3E}">
        <p14:creationId xmlns:p14="http://schemas.microsoft.com/office/powerpoint/2010/main" val="822569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Handling missing data</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p:txBody>
          <a:bodyPr/>
          <a:lstStyle/>
          <a:p>
            <a:r>
              <a:rPr lang="en-US">
                <a:solidFill>
                  <a:schemeClr val="bg1"/>
                </a:solidFill>
              </a:rPr>
              <a:t>2020/2021</a:t>
            </a:r>
            <a:endParaRPr lang="en-US" dirty="0">
              <a:solidFill>
                <a:schemeClr val="bg1"/>
              </a:solidFill>
            </a:endParaRPr>
          </a:p>
        </p:txBody>
      </p:sp>
      <p:sp>
        <p:nvSpPr>
          <p:cNvPr id="15" name="Rectangle 14">
            <a:extLst>
              <a:ext uri="{FF2B5EF4-FFF2-40B4-BE49-F238E27FC236}">
                <a16:creationId xmlns:a16="http://schemas.microsoft.com/office/drawing/2014/main" id="{AAB95816-3A3B-4E41-8DAF-8FC2F0C7EEB4}"/>
              </a:ext>
            </a:extLst>
          </p:cNvPr>
          <p:cNvSpPr/>
          <p:nvPr/>
        </p:nvSpPr>
        <p:spPr>
          <a:xfrm>
            <a:off x="6974958" y="3136605"/>
            <a:ext cx="2525011" cy="106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p:txBody>
      </p:sp>
      <p:sp>
        <p:nvSpPr>
          <p:cNvPr id="16" name="Rectangle 15">
            <a:extLst>
              <a:ext uri="{FF2B5EF4-FFF2-40B4-BE49-F238E27FC236}">
                <a16:creationId xmlns:a16="http://schemas.microsoft.com/office/drawing/2014/main" id="{35AD8B76-A17D-48DB-A35B-BD5FF2A60C55}"/>
              </a:ext>
            </a:extLst>
          </p:cNvPr>
          <p:cNvSpPr/>
          <p:nvPr/>
        </p:nvSpPr>
        <p:spPr>
          <a:xfrm>
            <a:off x="340243" y="855297"/>
            <a:ext cx="5427920" cy="5479800"/>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0" dirty="0">
                <a:solidFill>
                  <a:schemeClr val="bg1"/>
                </a:solidFill>
                <a:effectLst/>
                <a:latin typeface="+mj-lt"/>
              </a:rPr>
              <a:t>Missing data present various problems. First, the absence of data reduces statistical power, which refers to the probability that the test will reject the null hypothesis when it is false. Second, the lost data can cause bias in the estimation of parameters. Third, it can reduce the representativeness of the samples.</a:t>
            </a:r>
            <a:r>
              <a:rPr lang="en-IN" sz="1600" dirty="0">
                <a:solidFill>
                  <a:schemeClr val="bg1"/>
                </a:solidFill>
                <a:effectLst/>
                <a:latin typeface="+mj-lt"/>
              </a:rPr>
              <a:t> Depending on t</a:t>
            </a:r>
            <a:r>
              <a:rPr lang="en-IN" sz="1600" dirty="0">
                <a:solidFill>
                  <a:schemeClr val="bg1"/>
                </a:solidFill>
                <a:latin typeface="+mj-lt"/>
              </a:rPr>
              <a:t>he data importance, we can carry out deletion or imputation methods.</a:t>
            </a:r>
          </a:p>
          <a:p>
            <a:endParaRPr lang="en-US" sz="1600" i="0" dirty="0">
              <a:solidFill>
                <a:schemeClr val="bg1"/>
              </a:solidFill>
              <a:effectLst/>
              <a:latin typeface="+mj-lt"/>
            </a:endParaRPr>
          </a:p>
        </p:txBody>
      </p:sp>
      <p:pic>
        <p:nvPicPr>
          <p:cNvPr id="4098" name="Picture 2">
            <a:extLst>
              <a:ext uri="{FF2B5EF4-FFF2-40B4-BE49-F238E27FC236}">
                <a16:creationId xmlns:a16="http://schemas.microsoft.com/office/drawing/2014/main" id="{E9FC42C8-F789-4C3B-9880-6BD219916B38}"/>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879805" y="966098"/>
            <a:ext cx="6195238" cy="5083828"/>
          </a:xfrm>
          <a:prstGeom prst="rect">
            <a:avLst/>
          </a:prstGeom>
          <a:gradFill>
            <a:gsLst>
              <a:gs pos="100000">
                <a:schemeClr val="accent3">
                  <a:lumMod val="50000"/>
                </a:schemeClr>
              </a:gs>
              <a:gs pos="4000">
                <a:schemeClr val="accent3">
                  <a:lumMod val="75000"/>
                </a:schemeClr>
              </a:gs>
            </a:gsLst>
            <a:lin ang="5400000" scaled="1"/>
          </a:gradFill>
          <a:effectLst>
            <a:glow>
              <a:schemeClr val="accent1">
                <a:alpha val="40000"/>
              </a:schemeClr>
            </a:glow>
          </a:effectLst>
        </p:spPr>
      </p:pic>
    </p:spTree>
    <p:extLst>
      <p:ext uri="{BB962C8B-B14F-4D97-AF65-F5344CB8AC3E}">
        <p14:creationId xmlns:p14="http://schemas.microsoft.com/office/powerpoint/2010/main" val="417253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00759"/>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Handling missing data</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p:txBody>
          <a:bodyPr/>
          <a:lstStyle/>
          <a:p>
            <a:r>
              <a:rPr lang="en-US" dirty="0">
                <a:solidFill>
                  <a:schemeClr val="bg1"/>
                </a:solidFill>
              </a:rPr>
              <a:t>2020/2021</a:t>
            </a:r>
          </a:p>
        </p:txBody>
      </p:sp>
      <p:sp>
        <p:nvSpPr>
          <p:cNvPr id="15" name="Rectangle 14">
            <a:extLst>
              <a:ext uri="{FF2B5EF4-FFF2-40B4-BE49-F238E27FC236}">
                <a16:creationId xmlns:a16="http://schemas.microsoft.com/office/drawing/2014/main" id="{AAB95816-3A3B-4E41-8DAF-8FC2F0C7EEB4}"/>
              </a:ext>
            </a:extLst>
          </p:cNvPr>
          <p:cNvSpPr/>
          <p:nvPr/>
        </p:nvSpPr>
        <p:spPr>
          <a:xfrm>
            <a:off x="6974958" y="3136605"/>
            <a:ext cx="2525011" cy="106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p:txBody>
      </p:sp>
      <p:pic>
        <p:nvPicPr>
          <p:cNvPr id="17" name="Picture 16">
            <a:extLst>
              <a:ext uri="{FF2B5EF4-FFF2-40B4-BE49-F238E27FC236}">
                <a16:creationId xmlns:a16="http://schemas.microsoft.com/office/drawing/2014/main" id="{F4752C1F-0C7B-48D3-AB23-2DE0A9724EA5}"/>
              </a:ext>
            </a:extLst>
          </p:cNvPr>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4625163" y="745039"/>
            <a:ext cx="7338237" cy="3454816"/>
          </a:xfrm>
          <a:prstGeom prst="rect">
            <a:avLst/>
          </a:prstGeom>
        </p:spPr>
      </p:pic>
      <p:pic>
        <p:nvPicPr>
          <p:cNvPr id="19" name="Picture 18">
            <a:extLst>
              <a:ext uri="{FF2B5EF4-FFF2-40B4-BE49-F238E27FC236}">
                <a16:creationId xmlns:a16="http://schemas.microsoft.com/office/drawing/2014/main" id="{42234E38-ADE4-44DD-AA2D-2B91D71FE483}"/>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625162" y="3838353"/>
            <a:ext cx="7338237" cy="2594345"/>
          </a:xfrm>
          <a:prstGeom prst="rect">
            <a:avLst/>
          </a:prstGeom>
        </p:spPr>
      </p:pic>
      <p:sp>
        <p:nvSpPr>
          <p:cNvPr id="20" name="Rectangle 19">
            <a:extLst>
              <a:ext uri="{FF2B5EF4-FFF2-40B4-BE49-F238E27FC236}">
                <a16:creationId xmlns:a16="http://schemas.microsoft.com/office/drawing/2014/main" id="{7AA92266-8F0F-4934-B557-2498915BB76E}"/>
              </a:ext>
            </a:extLst>
          </p:cNvPr>
          <p:cNvSpPr/>
          <p:nvPr/>
        </p:nvSpPr>
        <p:spPr>
          <a:xfrm>
            <a:off x="228599" y="765552"/>
            <a:ext cx="4247708" cy="5326895"/>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mj-lt"/>
              </a:rPr>
              <a:t>Loading the data using the pandas </a:t>
            </a:r>
            <a:r>
              <a:rPr lang="en-US" sz="1600" dirty="0" err="1">
                <a:solidFill>
                  <a:schemeClr val="bg1"/>
                </a:solidFill>
                <a:latin typeface="+mj-lt"/>
              </a:rPr>
              <a:t>read_csv</a:t>
            </a:r>
            <a:r>
              <a:rPr lang="en-US" sz="1600" dirty="0">
                <a:solidFill>
                  <a:schemeClr val="bg1"/>
                </a:solidFill>
                <a:latin typeface="+mj-lt"/>
              </a:rPr>
              <a:t> function.</a:t>
            </a:r>
          </a:p>
          <a:p>
            <a:endParaRPr lang="en-US" sz="1600" dirty="0">
              <a:solidFill>
                <a:schemeClr val="bg1"/>
              </a:solidFill>
              <a:latin typeface="+mj-lt"/>
            </a:endParaRPr>
          </a:p>
          <a:p>
            <a:r>
              <a:rPr lang="en-US" sz="1600" b="1" dirty="0">
                <a:solidFill>
                  <a:schemeClr val="bg1"/>
                </a:solidFill>
                <a:latin typeface="+mj-lt"/>
              </a:rPr>
              <a:t>Presence= </a:t>
            </a:r>
            <a:r>
              <a:rPr lang="en-US" sz="1600" b="1" dirty="0" err="1">
                <a:solidFill>
                  <a:schemeClr val="bg1"/>
                </a:solidFill>
                <a:latin typeface="+mj-lt"/>
              </a:rPr>
              <a:t>pd.read_csv</a:t>
            </a:r>
            <a:r>
              <a:rPr lang="en-US" sz="1600" b="1" dirty="0">
                <a:solidFill>
                  <a:schemeClr val="bg1"/>
                </a:solidFill>
                <a:latin typeface="+mj-lt"/>
              </a:rPr>
              <a:t>(file location)</a:t>
            </a:r>
          </a:p>
          <a:p>
            <a:endParaRPr lang="en-US" sz="1600" dirty="0">
              <a:solidFill>
                <a:schemeClr val="bg1"/>
              </a:solidFill>
              <a:latin typeface="+mj-lt"/>
            </a:endParaRPr>
          </a:p>
          <a:p>
            <a:r>
              <a:rPr lang="en-US" sz="1600" dirty="0">
                <a:solidFill>
                  <a:schemeClr val="bg1"/>
                </a:solidFill>
                <a:latin typeface="+mj-lt"/>
              </a:rPr>
              <a:t>And  then looking for the null values in the data set using the </a:t>
            </a:r>
            <a:r>
              <a:rPr lang="en-US" sz="1600" dirty="0" err="1">
                <a:solidFill>
                  <a:schemeClr val="bg1"/>
                </a:solidFill>
                <a:latin typeface="+mj-lt"/>
              </a:rPr>
              <a:t>isnull</a:t>
            </a:r>
            <a:r>
              <a:rPr lang="en-US" sz="1600" dirty="0">
                <a:solidFill>
                  <a:schemeClr val="bg1"/>
                </a:solidFill>
                <a:latin typeface="+mj-lt"/>
              </a:rPr>
              <a:t>() function.</a:t>
            </a:r>
          </a:p>
          <a:p>
            <a:r>
              <a:rPr lang="en-US" sz="1600" dirty="0">
                <a:solidFill>
                  <a:schemeClr val="bg1"/>
                </a:solidFill>
                <a:latin typeface="+mj-lt"/>
              </a:rPr>
              <a:t>	</a:t>
            </a:r>
          </a:p>
          <a:p>
            <a:r>
              <a:rPr lang="en-US" sz="1600" dirty="0">
                <a:solidFill>
                  <a:schemeClr val="bg1"/>
                </a:solidFill>
                <a:latin typeface="+mj-lt"/>
              </a:rPr>
              <a:t>	</a:t>
            </a:r>
            <a:r>
              <a:rPr lang="en-US" sz="1600" b="1" dirty="0" err="1">
                <a:solidFill>
                  <a:schemeClr val="bg1"/>
                </a:solidFill>
                <a:latin typeface="+mj-lt"/>
              </a:rPr>
              <a:t>Presence.isnull</a:t>
            </a:r>
            <a:r>
              <a:rPr lang="en-US" sz="1600" b="1" dirty="0">
                <a:solidFill>
                  <a:schemeClr val="bg1"/>
                </a:solidFill>
                <a:latin typeface="+mj-lt"/>
              </a:rPr>
              <a:t>()</a:t>
            </a:r>
          </a:p>
          <a:p>
            <a:endParaRPr lang="en-US" sz="1600" dirty="0">
              <a:solidFill>
                <a:schemeClr val="bg1"/>
              </a:solidFill>
              <a:latin typeface="+mj-lt"/>
            </a:endParaRPr>
          </a:p>
          <a:p>
            <a:r>
              <a:rPr lang="en-US" sz="1600" dirty="0">
                <a:solidFill>
                  <a:schemeClr val="bg1"/>
                </a:solidFill>
                <a:latin typeface="+mj-lt"/>
              </a:rPr>
              <a:t>Then depending on the importance or the impact of that data on the other </a:t>
            </a:r>
            <a:r>
              <a:rPr lang="en-US" sz="1600" dirty="0" err="1">
                <a:solidFill>
                  <a:schemeClr val="bg1"/>
                </a:solidFill>
                <a:latin typeface="+mj-lt"/>
              </a:rPr>
              <a:t>fileds</a:t>
            </a:r>
            <a:r>
              <a:rPr lang="en-US" sz="1600" dirty="0">
                <a:solidFill>
                  <a:schemeClr val="bg1"/>
                </a:solidFill>
                <a:latin typeface="+mj-lt"/>
              </a:rPr>
              <a:t> of data. The data is either carried out to deletion or imputation.</a:t>
            </a:r>
          </a:p>
          <a:p>
            <a:endParaRPr lang="en-US" sz="1600" dirty="0">
              <a:solidFill>
                <a:schemeClr val="bg1"/>
              </a:solidFill>
              <a:latin typeface="+mj-lt"/>
            </a:endParaRPr>
          </a:p>
          <a:p>
            <a:r>
              <a:rPr lang="en-US" sz="1600" b="1" dirty="0">
                <a:solidFill>
                  <a:schemeClr val="bg1"/>
                </a:solidFill>
                <a:latin typeface="+mj-lt"/>
              </a:rPr>
              <a:t>Presence= </a:t>
            </a:r>
            <a:r>
              <a:rPr lang="en-US" sz="1600" b="1" dirty="0" err="1">
                <a:solidFill>
                  <a:schemeClr val="bg1"/>
                </a:solidFill>
                <a:latin typeface="+mj-lt"/>
              </a:rPr>
              <a:t>presence.dropna</a:t>
            </a:r>
            <a:r>
              <a:rPr lang="en-US" sz="1600" b="1" dirty="0">
                <a:solidFill>
                  <a:schemeClr val="bg1"/>
                </a:solidFill>
                <a:latin typeface="+mj-lt"/>
              </a:rPr>
              <a:t>()</a:t>
            </a:r>
          </a:p>
          <a:p>
            <a:r>
              <a:rPr lang="en-US" sz="1600" dirty="0">
                <a:solidFill>
                  <a:schemeClr val="bg1"/>
                </a:solidFill>
                <a:latin typeface="+mj-lt"/>
              </a:rPr>
              <a:t>	Or </a:t>
            </a:r>
          </a:p>
          <a:p>
            <a:r>
              <a:rPr lang="en-IN" sz="1600" b="1" i="0" dirty="0" err="1">
                <a:solidFill>
                  <a:schemeClr val="bg1"/>
                </a:solidFill>
                <a:effectLst/>
                <a:latin typeface="+mj-lt"/>
              </a:rPr>
              <a:t>na.mean</a:t>
            </a:r>
            <a:r>
              <a:rPr lang="en-IN" sz="1600" b="1" i="0" dirty="0">
                <a:solidFill>
                  <a:schemeClr val="bg1"/>
                </a:solidFill>
                <a:effectLst/>
                <a:latin typeface="+mj-lt"/>
              </a:rPr>
              <a:t>(presence, option = "mean")</a:t>
            </a:r>
          </a:p>
          <a:p>
            <a:r>
              <a:rPr lang="en-IN" sz="1600" i="0" dirty="0">
                <a:solidFill>
                  <a:schemeClr val="bg1"/>
                </a:solidFill>
                <a:effectLst/>
                <a:latin typeface="+mj-lt"/>
              </a:rPr>
              <a:t> (options: mean, median, mode)</a:t>
            </a:r>
            <a:endParaRPr lang="en-US" sz="1600" dirty="0">
              <a:solidFill>
                <a:schemeClr val="bg1"/>
              </a:solidFill>
              <a:latin typeface="+mj-lt"/>
            </a:endParaRPr>
          </a:p>
        </p:txBody>
      </p:sp>
    </p:spTree>
    <p:extLst>
      <p:ext uri="{BB962C8B-B14F-4D97-AF65-F5344CB8AC3E}">
        <p14:creationId xmlns:p14="http://schemas.microsoft.com/office/powerpoint/2010/main" val="161676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00759"/>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Handling missing data</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p:txBody>
          <a:bodyPr/>
          <a:lstStyle/>
          <a:p>
            <a:r>
              <a:rPr lang="en-US">
                <a:solidFill>
                  <a:schemeClr val="bg1"/>
                </a:solidFill>
              </a:rPr>
              <a:t>2020/2021</a:t>
            </a:r>
            <a:endParaRPr lang="en-US" dirty="0">
              <a:solidFill>
                <a:schemeClr val="bg1"/>
              </a:solidFill>
            </a:endParaRPr>
          </a:p>
        </p:txBody>
      </p:sp>
      <p:sp>
        <p:nvSpPr>
          <p:cNvPr id="15" name="Rectangle 14">
            <a:extLst>
              <a:ext uri="{FF2B5EF4-FFF2-40B4-BE49-F238E27FC236}">
                <a16:creationId xmlns:a16="http://schemas.microsoft.com/office/drawing/2014/main" id="{AAB95816-3A3B-4E41-8DAF-8FC2F0C7EEB4}"/>
              </a:ext>
            </a:extLst>
          </p:cNvPr>
          <p:cNvSpPr/>
          <p:nvPr/>
        </p:nvSpPr>
        <p:spPr>
          <a:xfrm>
            <a:off x="6974958" y="3136605"/>
            <a:ext cx="2525011" cy="106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p:txBody>
      </p:sp>
      <p:sp>
        <p:nvSpPr>
          <p:cNvPr id="20" name="Rectangle 19">
            <a:extLst>
              <a:ext uri="{FF2B5EF4-FFF2-40B4-BE49-F238E27FC236}">
                <a16:creationId xmlns:a16="http://schemas.microsoft.com/office/drawing/2014/main" id="{7AA92266-8F0F-4934-B557-2498915BB76E}"/>
              </a:ext>
            </a:extLst>
          </p:cNvPr>
          <p:cNvSpPr/>
          <p:nvPr/>
        </p:nvSpPr>
        <p:spPr>
          <a:xfrm>
            <a:off x="228599" y="765552"/>
            <a:ext cx="4247708" cy="5326895"/>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latin typeface="+mj-lt"/>
              </a:rPr>
              <a:t>Result</a:t>
            </a:r>
          </a:p>
        </p:txBody>
      </p:sp>
      <p:pic>
        <p:nvPicPr>
          <p:cNvPr id="7" name="Picture 6">
            <a:extLst>
              <a:ext uri="{FF2B5EF4-FFF2-40B4-BE49-F238E27FC236}">
                <a16:creationId xmlns:a16="http://schemas.microsoft.com/office/drawing/2014/main" id="{F52407FC-4263-457F-A151-50BF88D49BFC}"/>
              </a:ext>
            </a:extLst>
          </p:cNvPr>
          <p:cNvPicPr>
            <a:picLocks noChangeAspect="1"/>
          </p:cNvPicPr>
          <p:nvPr/>
        </p:nvPicPr>
        <p:blipFill>
          <a:blip r:embed="rId3">
            <a:duotone>
              <a:schemeClr val="accent3">
                <a:shade val="45000"/>
                <a:satMod val="135000"/>
              </a:schemeClr>
              <a:prstClr val="white"/>
            </a:duotone>
          </a:blip>
          <a:stretch>
            <a:fillRect/>
          </a:stretch>
        </p:blipFill>
        <p:spPr>
          <a:xfrm>
            <a:off x="1603503" y="969922"/>
            <a:ext cx="9273604" cy="5326895"/>
          </a:xfrm>
          <a:prstGeom prst="rect">
            <a:avLst/>
          </a:prstGeom>
        </p:spPr>
      </p:pic>
    </p:spTree>
    <p:extLst>
      <p:ext uri="{BB962C8B-B14F-4D97-AF65-F5344CB8AC3E}">
        <p14:creationId xmlns:p14="http://schemas.microsoft.com/office/powerpoint/2010/main" val="1263279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50000"/>
              </a:schemeClr>
            </a:gs>
            <a:gs pos="4000">
              <a:schemeClr val="accent3">
                <a:lumMod val="75000"/>
              </a:schemeClr>
            </a:gs>
          </a:gsLst>
          <a:lin ang="5400000" scaled="1"/>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357191" y="522898"/>
            <a:ext cx="3834809"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00759"/>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rPr>
              <a:t>Removing irrelevant data</a:t>
            </a:r>
            <a:br>
              <a:rPr lang="en-US" sz="2800" dirty="0">
                <a:solidFill>
                  <a:schemeClr val="bg1"/>
                </a:solidFill>
              </a:rPr>
            </a:br>
            <a:endParaRPr lang="en-US" sz="2800" dirty="0">
              <a:solidFill>
                <a:schemeClr val="bg1"/>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795823"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4427FB6-3BA5-4975-BA4F-6476500B2858}"/>
              </a:ext>
            </a:extLst>
          </p:cNvPr>
          <p:cNvSpPr>
            <a:spLocks noGrp="1"/>
          </p:cNvSpPr>
          <p:nvPr>
            <p:ph type="dt" sz="half" idx="10"/>
          </p:nvPr>
        </p:nvSpPr>
        <p:spPr/>
        <p:txBody>
          <a:bodyPr/>
          <a:lstStyle/>
          <a:p>
            <a:fld id="{AA8C8F90-A4D5-48B4-A3E6-1EA88F7F7E55}" type="datetime1">
              <a:rPr lang="en-US" smtClean="0">
                <a:solidFill>
                  <a:schemeClr val="bg1"/>
                </a:solidFill>
              </a:rPr>
              <a:t>3/17/2021</a:t>
            </a:fld>
            <a:endParaRPr lang="en-US" dirty="0">
              <a:solidFill>
                <a:schemeClr val="bg1"/>
              </a:solidFill>
            </a:endParaRPr>
          </a:p>
        </p:txBody>
      </p:sp>
      <p:sp>
        <p:nvSpPr>
          <p:cNvPr id="5" name="Footer Placeholder 4">
            <a:extLst>
              <a:ext uri="{FF2B5EF4-FFF2-40B4-BE49-F238E27FC236}">
                <a16:creationId xmlns:a16="http://schemas.microsoft.com/office/drawing/2014/main" id="{73AA53DD-38CD-488C-BB9D-17FAD5C6A4F6}"/>
              </a:ext>
            </a:extLst>
          </p:cNvPr>
          <p:cNvSpPr>
            <a:spLocks noGrp="1"/>
          </p:cNvSpPr>
          <p:nvPr>
            <p:ph type="ftr" sz="quarter" idx="11"/>
          </p:nvPr>
        </p:nvSpPr>
        <p:spPr/>
        <p:txBody>
          <a:bodyPr/>
          <a:lstStyle/>
          <a:p>
            <a:r>
              <a:rPr lang="en-US" dirty="0">
                <a:solidFill>
                  <a:schemeClr val="bg1"/>
                </a:solidFill>
              </a:rPr>
              <a:t>2020/2021</a:t>
            </a:r>
          </a:p>
        </p:txBody>
      </p:sp>
      <p:sp>
        <p:nvSpPr>
          <p:cNvPr id="15" name="Rectangle 14">
            <a:extLst>
              <a:ext uri="{FF2B5EF4-FFF2-40B4-BE49-F238E27FC236}">
                <a16:creationId xmlns:a16="http://schemas.microsoft.com/office/drawing/2014/main" id="{AAB95816-3A3B-4E41-8DAF-8FC2F0C7EEB4}"/>
              </a:ext>
            </a:extLst>
          </p:cNvPr>
          <p:cNvSpPr/>
          <p:nvPr/>
        </p:nvSpPr>
        <p:spPr>
          <a:xfrm>
            <a:off x="6974958" y="3136605"/>
            <a:ext cx="2525011" cy="106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p:txBody>
      </p:sp>
      <p:sp>
        <p:nvSpPr>
          <p:cNvPr id="20" name="Rectangle 19">
            <a:extLst>
              <a:ext uri="{FF2B5EF4-FFF2-40B4-BE49-F238E27FC236}">
                <a16:creationId xmlns:a16="http://schemas.microsoft.com/office/drawing/2014/main" id="{7AA92266-8F0F-4934-B557-2498915BB76E}"/>
              </a:ext>
            </a:extLst>
          </p:cNvPr>
          <p:cNvSpPr/>
          <p:nvPr/>
        </p:nvSpPr>
        <p:spPr>
          <a:xfrm>
            <a:off x="228599" y="765552"/>
            <a:ext cx="4545420" cy="5326895"/>
          </a:xfrm>
          <a:prstGeom prst="rect">
            <a:avLst/>
          </a:prstGeom>
          <a:gradFill>
            <a:gsLst>
              <a:gs pos="100000">
                <a:schemeClr val="accent3">
                  <a:lumMod val="50000"/>
                </a:schemeClr>
              </a:gs>
              <a:gs pos="4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gn="just">
              <a:lnSpc>
                <a:spcPct val="115000"/>
              </a:lnSpc>
            </a:pPr>
            <a:r>
              <a:rPr lang="en-US" sz="1600" dirty="0">
                <a:solidFill>
                  <a:schemeClr val="bg1"/>
                </a:solidFill>
                <a:effectLst/>
                <a:latin typeface="+mj-lt"/>
                <a:ea typeface="Book Antiqua" panose="02040602050305030304" pitchFamily="18" charset="0"/>
                <a:cs typeface="Book Antiqua" panose="02040602050305030304" pitchFamily="18" charset="0"/>
              </a:rPr>
              <a:t>Irrelevant observations are those that don’t actually fit the specific problem that your trying to solve. That can be said as extra data that has no impact on the data frames or can be used for analysis. </a:t>
            </a:r>
          </a:p>
          <a:p>
            <a:pPr marL="457200" algn="just">
              <a:lnSpc>
                <a:spcPct val="115000"/>
              </a:lnSpc>
            </a:pPr>
            <a:endParaRPr lang="en-US" sz="1600" dirty="0">
              <a:solidFill>
                <a:schemeClr val="bg1"/>
              </a:solidFill>
              <a:latin typeface="+mj-lt"/>
              <a:ea typeface="Book Antiqua" panose="02040602050305030304" pitchFamily="18" charset="0"/>
              <a:cs typeface="Book Antiqua" panose="02040602050305030304" pitchFamily="18" charset="0"/>
            </a:endParaRPr>
          </a:p>
          <a:p>
            <a:pPr marL="457200" algn="just">
              <a:lnSpc>
                <a:spcPct val="115000"/>
              </a:lnSpc>
            </a:pPr>
            <a:r>
              <a:rPr lang="en-US" sz="1600" dirty="0">
                <a:solidFill>
                  <a:schemeClr val="bg1"/>
                </a:solidFill>
                <a:effectLst/>
                <a:latin typeface="+mj-lt"/>
                <a:ea typeface="Book Antiqua" panose="02040602050305030304" pitchFamily="18" charset="0"/>
                <a:cs typeface="Book Antiqua" panose="02040602050305030304" pitchFamily="18" charset="0"/>
              </a:rPr>
              <a:t>We have used </a:t>
            </a:r>
            <a:r>
              <a:rPr lang="en-US" sz="1600" dirty="0" err="1">
                <a:solidFill>
                  <a:schemeClr val="bg1"/>
                </a:solidFill>
                <a:effectLst/>
                <a:latin typeface="+mj-lt"/>
                <a:ea typeface="Book Antiqua" panose="02040602050305030304" pitchFamily="18" charset="0"/>
                <a:cs typeface="Book Antiqua" panose="02040602050305030304" pitchFamily="18" charset="0"/>
              </a:rPr>
              <a:t>groupby</a:t>
            </a:r>
            <a:r>
              <a:rPr lang="en-US" sz="1600" dirty="0">
                <a:solidFill>
                  <a:schemeClr val="bg1"/>
                </a:solidFill>
                <a:effectLst/>
                <a:latin typeface="+mj-lt"/>
                <a:ea typeface="Book Antiqua" panose="02040602050305030304" pitchFamily="18" charset="0"/>
                <a:cs typeface="Book Antiqua" panose="02040602050305030304" pitchFamily="18" charset="0"/>
              </a:rPr>
              <a:t>() function to remove the irrelevant data from data sets.</a:t>
            </a:r>
            <a:endParaRPr lang="en-IN" sz="1600" dirty="0">
              <a:solidFill>
                <a:schemeClr val="bg1"/>
              </a:solidFill>
              <a:effectLst/>
              <a:latin typeface="+mj-lt"/>
              <a:ea typeface="Book Antiqua" panose="02040602050305030304" pitchFamily="18" charset="0"/>
              <a:cs typeface="Book Antiqua" panose="02040602050305030304" pitchFamily="18" charset="0"/>
            </a:endParaRPr>
          </a:p>
        </p:txBody>
      </p:sp>
      <p:pic>
        <p:nvPicPr>
          <p:cNvPr id="13" name="Picture 12">
            <a:extLst>
              <a:ext uri="{FF2B5EF4-FFF2-40B4-BE49-F238E27FC236}">
                <a16:creationId xmlns:a16="http://schemas.microsoft.com/office/drawing/2014/main" id="{490E07AF-7993-4567-8F1F-2787C1C0EC66}"/>
              </a:ext>
            </a:extLst>
          </p:cNvPr>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2874" y="1158949"/>
            <a:ext cx="7040526" cy="4643944"/>
          </a:xfrm>
          <a:prstGeom prst="rect">
            <a:avLst/>
          </a:prstGeom>
          <a:gradFill>
            <a:gsLst>
              <a:gs pos="100000">
                <a:schemeClr val="accent3">
                  <a:lumMod val="50000"/>
                </a:schemeClr>
              </a:gs>
              <a:gs pos="4000">
                <a:schemeClr val="accent3">
                  <a:lumMod val="75000"/>
                </a:schemeClr>
              </a:gs>
            </a:gsLst>
            <a:lin ang="5400000" scaled="1"/>
          </a:gradFill>
          <a:ln>
            <a:noFill/>
          </a:ln>
        </p:spPr>
      </p:pic>
    </p:spTree>
    <p:extLst>
      <p:ext uri="{BB962C8B-B14F-4D97-AF65-F5344CB8AC3E}">
        <p14:creationId xmlns:p14="http://schemas.microsoft.com/office/powerpoint/2010/main" val="234198750"/>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691</TotalTime>
  <Words>1154</Words>
  <Application>Microsoft Office PowerPoint</Application>
  <PresentationFormat>Widescreen</PresentationFormat>
  <Paragraphs>201</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Akzidenz</vt:lpstr>
      <vt:lpstr>Arial</vt:lpstr>
      <vt:lpstr>Calibri</vt:lpstr>
      <vt:lpstr>Century Gothic</vt:lpstr>
      <vt:lpstr>Segoe UI Light</vt:lpstr>
      <vt:lpstr>Office Theme</vt:lpstr>
      <vt:lpstr> DATA ANALYSIS ON YoUnicam APP dataset</vt:lpstr>
      <vt:lpstr>Project analysis slide 8</vt:lpstr>
      <vt:lpstr>Project analysis slide 8</vt:lpstr>
      <vt:lpstr>Project analysis slide 2</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Project analysis slide 8</vt:lpstr>
      <vt:lpstr>Project analysis slide 8</vt:lpstr>
      <vt:lpstr>Project analysis slide 10</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YoUnicam APP dataset</dc:title>
  <dc:creator>Kerthi RS</dc:creator>
  <cp:lastModifiedBy>Kerthi RS</cp:lastModifiedBy>
  <cp:revision>49</cp:revision>
  <dcterms:created xsi:type="dcterms:W3CDTF">2021-03-16T20:43:33Z</dcterms:created>
  <dcterms:modified xsi:type="dcterms:W3CDTF">2021-03-17T19:25:29Z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